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414" r:id="rId1"/>
    <p:sldMasterId id="2147484795" r:id="rId2"/>
  </p:sldMasterIdLst>
  <p:notesMasterIdLst>
    <p:notesMasterId r:id="rId68"/>
  </p:notesMasterIdLst>
  <p:handoutMasterIdLst>
    <p:handoutMasterId r:id="rId69"/>
  </p:handoutMasterIdLst>
  <p:sldIdLst>
    <p:sldId id="559" r:id="rId3"/>
    <p:sldId id="1059" r:id="rId4"/>
    <p:sldId id="1110" r:id="rId5"/>
    <p:sldId id="1073" r:id="rId6"/>
    <p:sldId id="1069" r:id="rId7"/>
    <p:sldId id="1155" r:id="rId8"/>
    <p:sldId id="1156" r:id="rId9"/>
    <p:sldId id="1112" r:id="rId10"/>
    <p:sldId id="1117" r:id="rId11"/>
    <p:sldId id="1066" r:id="rId12"/>
    <p:sldId id="1113" r:id="rId13"/>
    <p:sldId id="1105" r:id="rId14"/>
    <p:sldId id="1115" r:id="rId15"/>
    <p:sldId id="1107" r:id="rId16"/>
    <p:sldId id="1118" r:id="rId17"/>
    <p:sldId id="1108" r:id="rId18"/>
    <p:sldId id="1116" r:id="rId19"/>
    <p:sldId id="1114" r:id="rId20"/>
    <p:sldId id="1106" r:id="rId21"/>
    <p:sldId id="1119" r:id="rId22"/>
    <p:sldId id="1120" r:id="rId23"/>
    <p:sldId id="1121" r:id="rId24"/>
    <p:sldId id="1122" r:id="rId25"/>
    <p:sldId id="1123" r:id="rId26"/>
    <p:sldId id="1133" r:id="rId27"/>
    <p:sldId id="1124" r:id="rId28"/>
    <p:sldId id="1125" r:id="rId29"/>
    <p:sldId id="1128" r:id="rId30"/>
    <p:sldId id="1126" r:id="rId31"/>
    <p:sldId id="1127" r:id="rId32"/>
    <p:sldId id="1129" r:id="rId33"/>
    <p:sldId id="1130" r:id="rId34"/>
    <p:sldId id="1131" r:id="rId35"/>
    <p:sldId id="1132" r:id="rId36"/>
    <p:sldId id="1134" r:id="rId37"/>
    <p:sldId id="1154" r:id="rId38"/>
    <p:sldId id="1170" r:id="rId39"/>
    <p:sldId id="1136" r:id="rId40"/>
    <p:sldId id="1137" r:id="rId41"/>
    <p:sldId id="1139" r:id="rId42"/>
    <p:sldId id="1140" r:id="rId43"/>
    <p:sldId id="1142" r:id="rId44"/>
    <p:sldId id="1143" r:id="rId45"/>
    <p:sldId id="1144" r:id="rId46"/>
    <p:sldId id="1146" r:id="rId47"/>
    <p:sldId id="1147" r:id="rId48"/>
    <p:sldId id="1145" r:id="rId49"/>
    <p:sldId id="1148" r:id="rId50"/>
    <p:sldId id="1149" r:id="rId51"/>
    <p:sldId id="1152" r:id="rId52"/>
    <p:sldId id="1150" r:id="rId53"/>
    <p:sldId id="1151" r:id="rId54"/>
    <p:sldId id="1153" r:id="rId55"/>
    <p:sldId id="1158" r:id="rId56"/>
    <p:sldId id="1169" r:id="rId57"/>
    <p:sldId id="1160" r:id="rId58"/>
    <p:sldId id="1161" r:id="rId59"/>
    <p:sldId id="1162" r:id="rId60"/>
    <p:sldId id="1163" r:id="rId61"/>
    <p:sldId id="1164" r:id="rId62"/>
    <p:sldId id="1165" r:id="rId63"/>
    <p:sldId id="1166" r:id="rId64"/>
    <p:sldId id="1167" r:id="rId65"/>
    <p:sldId id="1168" r:id="rId66"/>
    <p:sldId id="1072" r:id="rId67"/>
  </p:sldIdLst>
  <p:sldSz cx="9144000" cy="6858000" type="screen4x3"/>
  <p:notesSz cx="7010400" cy="9296400"/>
  <p:embeddedFontLst>
    <p:embeddedFont>
      <p:font typeface="2  Lotus" panose="00000400000000000000" pitchFamily="2" charset="-78"/>
      <p:regular r:id="rId70"/>
      <p:bold r:id="rId71"/>
    </p:embeddedFont>
    <p:embeddedFont>
      <p:font typeface="Wingdings 2" panose="05020102010507070707" pitchFamily="18" charset="2"/>
      <p:regular r:id="rId72"/>
    </p:embeddedFont>
    <p:embeddedFont>
      <p:font typeface="Calibri" panose="020F0502020204030204" pitchFamily="34" charset="0"/>
      <p:regular r:id="rId73"/>
      <p:bold r:id="rId74"/>
      <p:italic r:id="rId75"/>
      <p:boldItalic r:id="rId76"/>
    </p:embeddedFont>
    <p:embeddedFont>
      <p:font typeface="IranNastaliq" panose="02020505000000020003" pitchFamily="18" charset="0"/>
      <p:regular r:id="rId77"/>
    </p:embeddedFont>
    <p:embeddedFont>
      <p:font typeface="Webdings" panose="05030102010509060703" pitchFamily="18" charset="2"/>
      <p:regular r:id="rId78"/>
    </p:embeddedFont>
    <p:embeddedFont>
      <p:font typeface="2  Titr" panose="00000700000000000000" pitchFamily="2" charset="-78"/>
      <p:bold r:id="rId79"/>
    </p:embeddedFont>
    <p:embeddedFont>
      <p:font typeface="B Titr" panose="00000700000000000000" pitchFamily="2" charset="-78"/>
      <p:bold r:id="rId80"/>
    </p:embeddedFont>
    <p:embeddedFont>
      <p:font typeface="2  Zar" panose="00000400000000000000" pitchFamily="2" charset="-78"/>
      <p:regular r:id="rId81"/>
      <p:bold r:id="rId82"/>
    </p:embeddedFont>
    <p:embeddedFont>
      <p:font typeface="B Zar" panose="00000400000000000000" pitchFamily="2" charset="-78"/>
      <p:regular r:id="rId83"/>
      <p:bold r:id="rId84"/>
    </p:embeddedFont>
    <p:embeddedFont>
      <p:font typeface="B Nazanin" panose="00000400000000000000" pitchFamily="2" charset="-78"/>
      <p:regular r:id="rId85"/>
      <p:bold r:id="rId86"/>
    </p:embeddedFont>
  </p:embeddedFontLst>
  <p:defaultTextStyle>
    <a:defPPr>
      <a:defRPr lang="en-US"/>
    </a:defPPr>
    <a:lvl1pPr algn="l" rtl="0" eaLnBrk="0" fontAlgn="base" hangingPunct="0">
      <a:spcBef>
        <a:spcPct val="0"/>
      </a:spcBef>
      <a:spcAft>
        <a:spcPct val="0"/>
      </a:spcAft>
      <a:defRPr sz="2000" kern="1200">
        <a:solidFill>
          <a:srgbClr val="040416"/>
        </a:solidFill>
        <a:latin typeface="Arial" pitchFamily="34" charset="0"/>
        <a:ea typeface="+mn-ea"/>
        <a:cs typeface="B Titr" pitchFamily="2" charset="-78"/>
      </a:defRPr>
    </a:lvl1pPr>
    <a:lvl2pPr marL="457200" algn="l" rtl="0" eaLnBrk="0" fontAlgn="base" hangingPunct="0">
      <a:spcBef>
        <a:spcPct val="0"/>
      </a:spcBef>
      <a:spcAft>
        <a:spcPct val="0"/>
      </a:spcAft>
      <a:defRPr sz="2000" kern="1200">
        <a:solidFill>
          <a:srgbClr val="040416"/>
        </a:solidFill>
        <a:latin typeface="Arial" pitchFamily="34" charset="0"/>
        <a:ea typeface="+mn-ea"/>
        <a:cs typeface="B Titr" pitchFamily="2" charset="-78"/>
      </a:defRPr>
    </a:lvl2pPr>
    <a:lvl3pPr marL="914400" algn="l" rtl="0" eaLnBrk="0" fontAlgn="base" hangingPunct="0">
      <a:spcBef>
        <a:spcPct val="0"/>
      </a:spcBef>
      <a:spcAft>
        <a:spcPct val="0"/>
      </a:spcAft>
      <a:defRPr sz="2000" kern="1200">
        <a:solidFill>
          <a:srgbClr val="040416"/>
        </a:solidFill>
        <a:latin typeface="Arial" pitchFamily="34" charset="0"/>
        <a:ea typeface="+mn-ea"/>
        <a:cs typeface="B Titr" pitchFamily="2" charset="-78"/>
      </a:defRPr>
    </a:lvl3pPr>
    <a:lvl4pPr marL="1371600" algn="l" rtl="0" eaLnBrk="0" fontAlgn="base" hangingPunct="0">
      <a:spcBef>
        <a:spcPct val="0"/>
      </a:spcBef>
      <a:spcAft>
        <a:spcPct val="0"/>
      </a:spcAft>
      <a:defRPr sz="2000" kern="1200">
        <a:solidFill>
          <a:srgbClr val="040416"/>
        </a:solidFill>
        <a:latin typeface="Arial" pitchFamily="34" charset="0"/>
        <a:ea typeface="+mn-ea"/>
        <a:cs typeface="B Titr" pitchFamily="2" charset="-78"/>
      </a:defRPr>
    </a:lvl4pPr>
    <a:lvl5pPr marL="1828800" algn="l" rtl="0" eaLnBrk="0" fontAlgn="base" hangingPunct="0">
      <a:spcBef>
        <a:spcPct val="0"/>
      </a:spcBef>
      <a:spcAft>
        <a:spcPct val="0"/>
      </a:spcAft>
      <a:defRPr sz="2000" kern="1200">
        <a:solidFill>
          <a:srgbClr val="040416"/>
        </a:solidFill>
        <a:latin typeface="Arial" pitchFamily="34" charset="0"/>
        <a:ea typeface="+mn-ea"/>
        <a:cs typeface="B Titr" pitchFamily="2" charset="-78"/>
      </a:defRPr>
    </a:lvl5pPr>
    <a:lvl6pPr marL="2286000" algn="r" defTabSz="914400" rtl="1" eaLnBrk="1" latinLnBrk="0" hangingPunct="1">
      <a:defRPr sz="2000" kern="1200">
        <a:solidFill>
          <a:srgbClr val="040416"/>
        </a:solidFill>
        <a:latin typeface="Arial" pitchFamily="34" charset="0"/>
        <a:ea typeface="+mn-ea"/>
        <a:cs typeface="B Titr" pitchFamily="2" charset="-78"/>
      </a:defRPr>
    </a:lvl6pPr>
    <a:lvl7pPr marL="2743200" algn="r" defTabSz="914400" rtl="1" eaLnBrk="1" latinLnBrk="0" hangingPunct="1">
      <a:defRPr sz="2000" kern="1200">
        <a:solidFill>
          <a:srgbClr val="040416"/>
        </a:solidFill>
        <a:latin typeface="Arial" pitchFamily="34" charset="0"/>
        <a:ea typeface="+mn-ea"/>
        <a:cs typeface="B Titr" pitchFamily="2" charset="-78"/>
      </a:defRPr>
    </a:lvl7pPr>
    <a:lvl8pPr marL="3200400" algn="r" defTabSz="914400" rtl="1" eaLnBrk="1" latinLnBrk="0" hangingPunct="1">
      <a:defRPr sz="2000" kern="1200">
        <a:solidFill>
          <a:srgbClr val="040416"/>
        </a:solidFill>
        <a:latin typeface="Arial" pitchFamily="34" charset="0"/>
        <a:ea typeface="+mn-ea"/>
        <a:cs typeface="B Titr" pitchFamily="2" charset="-78"/>
      </a:defRPr>
    </a:lvl8pPr>
    <a:lvl9pPr marL="3657600" algn="r" defTabSz="914400" rtl="1" eaLnBrk="1" latinLnBrk="0" hangingPunct="1">
      <a:defRPr sz="2000" kern="1200">
        <a:solidFill>
          <a:srgbClr val="040416"/>
        </a:solidFill>
        <a:latin typeface="Arial" pitchFamily="34" charset="0"/>
        <a:ea typeface="+mn-ea"/>
        <a:cs typeface="B Titr" pitchFamily="2" charset="-7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66FF"/>
    <a:srgbClr val="00FF00"/>
    <a:srgbClr val="FFFFCC"/>
    <a:srgbClr val="EEDDFF"/>
    <a:srgbClr val="66FFFF"/>
    <a:srgbClr val="FFCCFF"/>
    <a:srgbClr val="FF6699"/>
    <a:srgbClr val="CC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6" autoAdjust="0"/>
    <p:restoredTop sz="77778" autoAdjust="0"/>
  </p:normalViewPr>
  <p:slideViewPr>
    <p:cSldViewPr>
      <p:cViewPr varScale="1">
        <p:scale>
          <a:sx n="91" d="100"/>
          <a:sy n="91" d="100"/>
        </p:scale>
        <p:origin x="1566" y="84"/>
      </p:cViewPr>
      <p:guideLst>
        <p:guide orient="horz" pos="2160"/>
        <p:guide pos="2880"/>
      </p:guideLst>
    </p:cSldViewPr>
  </p:slideViewPr>
  <p:outlineViewPr>
    <p:cViewPr>
      <p:scale>
        <a:sx n="33" d="100"/>
        <a:sy n="33" d="100"/>
      </p:scale>
      <p:origin x="0" y="1446"/>
    </p:cViewPr>
  </p:outlineViewPr>
  <p:notesTextViewPr>
    <p:cViewPr>
      <p:scale>
        <a:sx n="100" d="100"/>
        <a:sy n="100" d="100"/>
      </p:scale>
      <p:origin x="0" y="0"/>
    </p:cViewPr>
  </p:notesTextViewPr>
  <p:sorterViewPr>
    <p:cViewPr>
      <p:scale>
        <a:sx n="66" d="100"/>
        <a:sy n="66" d="100"/>
      </p:scale>
      <p:origin x="0" y="25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3.fntdata"/><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972560" y="0"/>
            <a:ext cx="3037840" cy="464820"/>
          </a:xfrm>
          <a:prstGeom prst="rect">
            <a:avLst/>
          </a:prstGeom>
        </p:spPr>
        <p:txBody>
          <a:bodyPr vert="horz" wrap="square" lIns="93177" tIns="46589" rIns="93177" bIns="46589" numCol="1" anchor="t" anchorCtr="0" compatLnSpc="1">
            <a:prstTxWarp prst="textNoShape">
              <a:avLst/>
            </a:prstTxWarp>
          </a:bodyPr>
          <a:lstStyle>
            <a:lvl1pPr algn="r" rtl="1" eaLnBrk="1" hangingPunct="1">
              <a:defRPr sz="1200">
                <a:ea typeface="B Titr" panose="00000700000000000000" pitchFamily="2" charset="-78"/>
              </a:defRPr>
            </a:lvl1pPr>
          </a:lstStyle>
          <a:p>
            <a:pPr>
              <a:defRPr/>
            </a:pPr>
            <a:endParaRPr lang="fa-IR" altLang="en-US"/>
          </a:p>
        </p:txBody>
      </p:sp>
      <p:sp>
        <p:nvSpPr>
          <p:cNvPr id="3" name="Date Placeholder 2"/>
          <p:cNvSpPr>
            <a:spLocks noGrp="1"/>
          </p:cNvSpPr>
          <p:nvPr>
            <p:ph type="dt" sz="quarter" idx="1"/>
          </p:nvPr>
        </p:nvSpPr>
        <p:spPr>
          <a:xfrm>
            <a:off x="1623" y="0"/>
            <a:ext cx="3037840" cy="464820"/>
          </a:xfrm>
          <a:prstGeom prst="rect">
            <a:avLst/>
          </a:prstGeom>
        </p:spPr>
        <p:txBody>
          <a:bodyPr vert="horz" wrap="square" lIns="93177" tIns="46589" rIns="93177" bIns="46589" numCol="1" anchor="t" anchorCtr="0" compatLnSpc="1">
            <a:prstTxWarp prst="textNoShape">
              <a:avLst/>
            </a:prstTxWarp>
          </a:bodyPr>
          <a:lstStyle>
            <a:lvl1pPr rtl="1" eaLnBrk="1" hangingPunct="1">
              <a:defRPr sz="1200">
                <a:ea typeface="B Titr" panose="00000700000000000000" pitchFamily="2" charset="-78"/>
              </a:defRPr>
            </a:lvl1pPr>
          </a:lstStyle>
          <a:p>
            <a:pPr>
              <a:defRPr/>
            </a:pPr>
            <a:fld id="{4D829392-CCA5-47A8-8F78-9D270BAB43CE}" type="datetimeFigureOut">
              <a:rPr lang="fa-IR" altLang="en-US"/>
              <a:pPr>
                <a:defRPr/>
              </a:pPr>
              <a:t>22/04/1444</a:t>
            </a:fld>
            <a:endParaRPr lang="fa-IR" altLang="en-US"/>
          </a:p>
        </p:txBody>
      </p:sp>
      <p:sp>
        <p:nvSpPr>
          <p:cNvPr id="4" name="Footer Placeholder 3"/>
          <p:cNvSpPr>
            <a:spLocks noGrp="1"/>
          </p:cNvSpPr>
          <p:nvPr>
            <p:ph type="ftr" sz="quarter" idx="2"/>
          </p:nvPr>
        </p:nvSpPr>
        <p:spPr>
          <a:xfrm>
            <a:off x="3972560" y="8829967"/>
            <a:ext cx="3037840" cy="464820"/>
          </a:xfrm>
          <a:prstGeom prst="rect">
            <a:avLst/>
          </a:prstGeom>
        </p:spPr>
        <p:txBody>
          <a:bodyPr vert="horz" wrap="square" lIns="93177" tIns="46589" rIns="93177" bIns="46589" numCol="1" anchor="b" anchorCtr="0" compatLnSpc="1">
            <a:prstTxWarp prst="textNoShape">
              <a:avLst/>
            </a:prstTxWarp>
          </a:bodyPr>
          <a:lstStyle>
            <a:lvl1pPr algn="r" rtl="1" eaLnBrk="1" hangingPunct="1">
              <a:defRPr sz="1200">
                <a:ea typeface="B Titr" panose="00000700000000000000" pitchFamily="2" charset="-78"/>
              </a:defRPr>
            </a:lvl1pPr>
          </a:lstStyle>
          <a:p>
            <a:pPr>
              <a:defRPr/>
            </a:pPr>
            <a:endParaRPr lang="fa-IR" altLang="en-US"/>
          </a:p>
        </p:txBody>
      </p:sp>
      <p:sp>
        <p:nvSpPr>
          <p:cNvPr id="5" name="Slide Number Placeholder 4"/>
          <p:cNvSpPr>
            <a:spLocks noGrp="1"/>
          </p:cNvSpPr>
          <p:nvPr>
            <p:ph type="sldNum" sz="quarter" idx="3"/>
          </p:nvPr>
        </p:nvSpPr>
        <p:spPr>
          <a:xfrm>
            <a:off x="1623" y="8829967"/>
            <a:ext cx="3037840" cy="464820"/>
          </a:xfrm>
          <a:prstGeom prst="rect">
            <a:avLst/>
          </a:prstGeom>
        </p:spPr>
        <p:txBody>
          <a:bodyPr vert="horz" wrap="square" lIns="93177" tIns="46589" rIns="93177" bIns="46589" numCol="1" anchor="b" anchorCtr="0" compatLnSpc="1">
            <a:prstTxWarp prst="textNoShape">
              <a:avLst/>
            </a:prstTxWarp>
          </a:bodyPr>
          <a:lstStyle>
            <a:lvl1pPr rtl="1" eaLnBrk="1" hangingPunct="1">
              <a:defRPr sz="1200"/>
            </a:lvl1pPr>
          </a:lstStyle>
          <a:p>
            <a:fld id="{EB11C034-1A71-4D9D-96E1-9B9AFA9205F4}" type="slidenum">
              <a:rPr lang="fa-IR" altLang="en-US"/>
              <a:pPr/>
              <a:t>‹#›</a:t>
            </a:fld>
            <a:endParaRPr lang="fa-IR" altLang="en-US"/>
          </a:p>
        </p:txBody>
      </p:sp>
    </p:spTree>
    <p:extLst>
      <p:ext uri="{BB962C8B-B14F-4D97-AF65-F5344CB8AC3E}">
        <p14:creationId xmlns:p14="http://schemas.microsoft.com/office/powerpoint/2010/main" val="3507177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rtl="0" eaLnBrk="1" hangingPunct="1">
              <a:defRPr sz="1200">
                <a:solidFill>
                  <a:schemeClr val="tx1"/>
                </a:solidFill>
                <a:latin typeface="Arial" charset="0"/>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rtl="0" eaLnBrk="1" hangingPunct="1">
              <a:defRPr sz="1200">
                <a:solidFill>
                  <a:schemeClr val="tx1"/>
                </a:solidFill>
                <a:latin typeface="Arial" charset="0"/>
                <a:ea typeface="+mn-ea"/>
                <a:cs typeface="+mn-cs"/>
              </a:defRPr>
            </a:lvl1pPr>
          </a:lstStyle>
          <a:p>
            <a:pPr>
              <a:defRPr/>
            </a:pPr>
            <a:fld id="{3406C79E-7047-4838-B40B-04B9635AFE5B}" type="datetimeFigureOut">
              <a:rPr lang="en-US"/>
              <a:pPr>
                <a:defRPr/>
              </a:pPr>
              <a:t>11/16/2022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rtl="0" eaLnBrk="1" hangingPunct="1">
              <a:defRPr sz="1200">
                <a:solidFill>
                  <a:schemeClr val="tx1"/>
                </a:solidFill>
                <a:latin typeface="Arial"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solidFill>
                  <a:schemeClr val="tx1"/>
                </a:solidFill>
                <a:cs typeface="Arial" pitchFamily="34" charset="0"/>
              </a:defRPr>
            </a:lvl1pPr>
          </a:lstStyle>
          <a:p>
            <a:fld id="{C41190E2-398E-459F-8B4D-7A2962136AF2}" type="slidenum">
              <a:rPr lang="ar-SA" altLang="en-US"/>
              <a:pPr/>
              <a:t>‹#›</a:t>
            </a:fld>
            <a:endParaRPr lang="en-US" altLang="en-US" dirty="0"/>
          </a:p>
        </p:txBody>
      </p:sp>
    </p:spTree>
    <p:extLst>
      <p:ext uri="{BB962C8B-B14F-4D97-AF65-F5344CB8AC3E}">
        <p14:creationId xmlns:p14="http://schemas.microsoft.com/office/powerpoint/2010/main" val="134071719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FD1839-0731-4E1F-B374-1FFCE358551D}" type="slidenum">
              <a:rPr lang="ar-SA" smtClean="0"/>
              <a:pPr>
                <a:defRPr/>
              </a:pPr>
              <a:t>61</a:t>
            </a:fld>
            <a:endParaRPr lang="en-US"/>
          </a:p>
        </p:txBody>
      </p:sp>
    </p:spTree>
    <p:extLst>
      <p:ext uri="{BB962C8B-B14F-4D97-AF65-F5344CB8AC3E}">
        <p14:creationId xmlns:p14="http://schemas.microsoft.com/office/powerpoint/2010/main" val="224498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E75867-C1AD-442B-8C25-D6851798E645}" type="datetimeFigureOut">
              <a:rPr lang="ar-SA" altLang="en-US"/>
              <a:pPr>
                <a:defRPr/>
              </a:pPr>
              <a:t>22/04/1444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4BB3F48-61E8-4FCE-83BA-A2B21BE240DA}" type="slidenum">
              <a:rPr lang="ar-SA" altLang="en-US"/>
              <a:pPr/>
              <a:t>‹#›</a:t>
            </a:fld>
            <a:endParaRPr lang="en-US" altLang="en-US" dirty="0"/>
          </a:p>
        </p:txBody>
      </p:sp>
    </p:spTree>
    <p:extLst>
      <p:ext uri="{BB962C8B-B14F-4D97-AF65-F5344CB8AC3E}">
        <p14:creationId xmlns:p14="http://schemas.microsoft.com/office/powerpoint/2010/main" val="241012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2C434C-50DD-41B3-93E1-FB7E7CB836F7}" type="datetimeFigureOut">
              <a:rPr lang="ar-SA" altLang="en-US"/>
              <a:pPr>
                <a:defRPr/>
              </a:pPr>
              <a:t>22/04/1444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88F96DC-3801-41B5-879C-21FB757E9E83}" type="slidenum">
              <a:rPr lang="ar-SA" altLang="en-US"/>
              <a:pPr/>
              <a:t>‹#›</a:t>
            </a:fld>
            <a:endParaRPr lang="en-US" altLang="en-US" dirty="0"/>
          </a:p>
        </p:txBody>
      </p:sp>
    </p:spTree>
    <p:extLst>
      <p:ext uri="{BB962C8B-B14F-4D97-AF65-F5344CB8AC3E}">
        <p14:creationId xmlns:p14="http://schemas.microsoft.com/office/powerpoint/2010/main" val="282107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C9BD35-9BE4-4AA3-A143-9C1283AB09E0}" type="datetimeFigureOut">
              <a:rPr lang="ar-SA" altLang="en-US"/>
              <a:pPr>
                <a:defRPr/>
              </a:pPr>
              <a:t>22/04/1444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45AB294-E09F-45AB-B934-1AFF89A89E5E}" type="slidenum">
              <a:rPr lang="ar-SA" altLang="en-US"/>
              <a:pPr/>
              <a:t>‹#›</a:t>
            </a:fld>
            <a:endParaRPr lang="en-US" altLang="en-US" dirty="0"/>
          </a:p>
        </p:txBody>
      </p:sp>
    </p:spTree>
    <p:extLst>
      <p:ext uri="{BB962C8B-B14F-4D97-AF65-F5344CB8AC3E}">
        <p14:creationId xmlns:p14="http://schemas.microsoft.com/office/powerpoint/2010/main" val="3245894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A663E8D0-7EAE-4E9E-BE89-3AF334B8B865}"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F68862A-1980-4EDE-88EC-CEB472DB428E}"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375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AFE5975-B39F-4F44-A963-66548A2FD272}"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F82CD79-F82C-4F1D-A7D9-9295CA47C8D4}"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739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3342E0A-2A6A-479B-BE1D-435C454160CD}"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97B34E8-5F5B-4046-B9B0-B523FF519A30}"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9135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490694B-8572-4543-87F3-BF1DE7EC6F4E}"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D25CAEF-C4FB-4B1B-A756-47524B5E0A3C}"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95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1723C2CF-F249-40AB-82FC-1C5E408AA89F}"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046238E-004B-4768-B947-CBB9AF8A6349}"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04883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FF0DB6F8-8E98-4F98-B59B-DB0C7A004D1B}"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7A58A1F-2D28-49FD-BA5E-6CA12C01862B}"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9437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7B13C0-30A3-4C2C-BB9F-0D1562469448}"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EDCBFAF-09DE-4607-AADF-4E33DE83EDA6}"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3320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1CA85AD-8615-4256-ADCC-0FE97A0E2097}"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D9CE215-5D38-4B11-8DAD-DEB602317E69}"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459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B68B32-4517-4645-B583-21DF52BE9A30}" type="datetimeFigureOut">
              <a:rPr lang="ar-SA" altLang="en-US"/>
              <a:pPr>
                <a:defRPr/>
              </a:pPr>
              <a:t>22/04/1444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89357A4-1055-452B-953B-040BA3D5EBE7}" type="slidenum">
              <a:rPr lang="ar-SA" altLang="en-US"/>
              <a:pPr/>
              <a:t>‹#›</a:t>
            </a:fld>
            <a:endParaRPr lang="en-US" altLang="en-US" dirty="0"/>
          </a:p>
        </p:txBody>
      </p:sp>
    </p:spTree>
    <p:extLst>
      <p:ext uri="{BB962C8B-B14F-4D97-AF65-F5344CB8AC3E}">
        <p14:creationId xmlns:p14="http://schemas.microsoft.com/office/powerpoint/2010/main" val="408344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58369DB-2EE7-4EC5-96A2-B737869ABE0F}"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5E51B2F-621B-4FE1-AA72-4BBEAAC15071}"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2392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23AA2D9-21F4-412C-807A-47556A9C161E}"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9AE7852-22D6-47C6-AEC2-28259CF40118}"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53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9B89820-39B7-4CE1-B856-5C82AC77FAA2}" type="datetimeFigureOut">
              <a:rPr lang="ar-SA" smtClean="0">
                <a:solidFill>
                  <a:prstClr val="black">
                    <a:tint val="75000"/>
                  </a:prstClr>
                </a:solidFill>
              </a:rPr>
              <a:pPr>
                <a:defRPr/>
              </a:pPr>
              <a:t>22/04/1444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E64C475-BC2C-4AEA-953F-D974458A275A}" type="slidenum">
              <a:rPr lang="ar-SA"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9600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B6A47F-BDD6-44C3-93B6-46EC19F0736A}" type="datetimeFigureOut">
              <a:rPr lang="ar-SA" altLang="en-US"/>
              <a:pPr>
                <a:defRPr/>
              </a:pPr>
              <a:t>22/04/1444</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AC5E35D-21DC-4351-8FCA-C29049D3BC0E}" type="slidenum">
              <a:rPr lang="ar-SA" altLang="en-US"/>
              <a:pPr/>
              <a:t>‹#›</a:t>
            </a:fld>
            <a:endParaRPr lang="en-US" altLang="en-US" dirty="0"/>
          </a:p>
        </p:txBody>
      </p:sp>
    </p:spTree>
    <p:extLst>
      <p:ext uri="{BB962C8B-B14F-4D97-AF65-F5344CB8AC3E}">
        <p14:creationId xmlns:p14="http://schemas.microsoft.com/office/powerpoint/2010/main" val="332202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64F20DD-A1B7-46BD-A204-12405D68A9D4}" type="datetimeFigureOut">
              <a:rPr lang="ar-SA" altLang="en-US"/>
              <a:pPr>
                <a:defRPr/>
              </a:pPr>
              <a:t>22/04/1444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F02D9E7-5322-484E-8579-7AB5847BD66C}" type="slidenum">
              <a:rPr lang="ar-SA" altLang="en-US"/>
              <a:pPr/>
              <a:t>‹#›</a:t>
            </a:fld>
            <a:endParaRPr lang="en-US" altLang="en-US" dirty="0"/>
          </a:p>
        </p:txBody>
      </p:sp>
    </p:spTree>
    <p:extLst>
      <p:ext uri="{BB962C8B-B14F-4D97-AF65-F5344CB8AC3E}">
        <p14:creationId xmlns:p14="http://schemas.microsoft.com/office/powerpoint/2010/main" val="210715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DADBF6-C093-4D7B-BE84-7332EC53E762}" type="datetimeFigureOut">
              <a:rPr lang="ar-SA" altLang="en-US"/>
              <a:pPr>
                <a:defRPr/>
              </a:pPr>
              <a:t>22/04/1444</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EB420A71-48F6-422A-81D4-78DFDE706A8E}" type="slidenum">
              <a:rPr lang="ar-SA" altLang="en-US"/>
              <a:pPr/>
              <a:t>‹#›</a:t>
            </a:fld>
            <a:endParaRPr lang="en-US" altLang="en-US" dirty="0"/>
          </a:p>
        </p:txBody>
      </p:sp>
    </p:spTree>
    <p:extLst>
      <p:ext uri="{BB962C8B-B14F-4D97-AF65-F5344CB8AC3E}">
        <p14:creationId xmlns:p14="http://schemas.microsoft.com/office/powerpoint/2010/main" val="387014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CEF47D-3541-4129-81B6-9DDB5D16C860}" type="datetimeFigureOut">
              <a:rPr lang="ar-SA" altLang="en-US"/>
              <a:pPr>
                <a:defRPr/>
              </a:pPr>
              <a:t>22/04/1444</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2DA80147-2663-461A-AA89-A9CA9F5B03E8}" type="slidenum">
              <a:rPr lang="ar-SA" altLang="en-US"/>
              <a:pPr/>
              <a:t>‹#›</a:t>
            </a:fld>
            <a:endParaRPr lang="en-US" altLang="en-US" dirty="0"/>
          </a:p>
        </p:txBody>
      </p:sp>
    </p:spTree>
    <p:extLst>
      <p:ext uri="{BB962C8B-B14F-4D97-AF65-F5344CB8AC3E}">
        <p14:creationId xmlns:p14="http://schemas.microsoft.com/office/powerpoint/2010/main" val="2835451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A4F457-5F87-40CB-9E46-109A1630C093}" type="datetimeFigureOut">
              <a:rPr lang="ar-SA" altLang="en-US"/>
              <a:pPr>
                <a:defRPr/>
              </a:pPr>
              <a:t>22/04/1444</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FBD7AEF6-2BB3-446B-9FE3-BB890ACB74D3}" type="slidenum">
              <a:rPr lang="ar-SA" altLang="en-US"/>
              <a:pPr/>
              <a:t>‹#›</a:t>
            </a:fld>
            <a:endParaRPr lang="en-US" altLang="en-US" dirty="0"/>
          </a:p>
        </p:txBody>
      </p:sp>
    </p:spTree>
    <p:extLst>
      <p:ext uri="{BB962C8B-B14F-4D97-AF65-F5344CB8AC3E}">
        <p14:creationId xmlns:p14="http://schemas.microsoft.com/office/powerpoint/2010/main" val="199730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0A469C-6410-4136-B63C-E6680AEC0E88}" type="datetimeFigureOut">
              <a:rPr lang="ar-SA" altLang="en-US"/>
              <a:pPr>
                <a:defRPr/>
              </a:pPr>
              <a:t>22/04/1444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975D288-427F-4B56-B4BD-8E3DE93A5293}" type="slidenum">
              <a:rPr lang="ar-SA" altLang="en-US"/>
              <a:pPr/>
              <a:t>‹#›</a:t>
            </a:fld>
            <a:endParaRPr lang="en-US" altLang="en-US" dirty="0"/>
          </a:p>
        </p:txBody>
      </p:sp>
    </p:spTree>
    <p:extLst>
      <p:ext uri="{BB962C8B-B14F-4D97-AF65-F5344CB8AC3E}">
        <p14:creationId xmlns:p14="http://schemas.microsoft.com/office/powerpoint/2010/main" val="83638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250D0A-2D65-4196-B664-5F675ECF7AB6}" type="datetimeFigureOut">
              <a:rPr lang="ar-SA" altLang="en-US"/>
              <a:pPr>
                <a:defRPr/>
              </a:pPr>
              <a:t>22/04/1444</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7BD7983-FBBB-4AB2-A317-EE939D92DF80}" type="slidenum">
              <a:rPr lang="ar-SA" altLang="en-US"/>
              <a:pPr/>
              <a:t>‹#›</a:t>
            </a:fld>
            <a:endParaRPr lang="en-US" altLang="en-US" dirty="0"/>
          </a:p>
        </p:txBody>
      </p:sp>
    </p:spTree>
    <p:extLst>
      <p:ext uri="{BB962C8B-B14F-4D97-AF65-F5344CB8AC3E}">
        <p14:creationId xmlns:p14="http://schemas.microsoft.com/office/powerpoint/2010/main" val="1490179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eaLnBrk="1" hangingPunct="1">
              <a:defRPr sz="1200">
                <a:solidFill>
                  <a:srgbClr val="898989"/>
                </a:solidFill>
                <a:ea typeface="B Titr" panose="00000700000000000000" pitchFamily="2" charset="-78"/>
              </a:defRPr>
            </a:lvl1pPr>
          </a:lstStyle>
          <a:p>
            <a:pPr>
              <a:defRPr/>
            </a:pPr>
            <a:fld id="{8B0D6F9D-C53C-4B52-8610-82DBE493F273}" type="datetimeFigureOut">
              <a:rPr lang="ar-SA" altLang="en-US"/>
              <a:pPr>
                <a:defRPr/>
              </a:pPr>
              <a:t>22/04/1444</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eaLnBrk="1" hangingPunct="1">
              <a:defRPr sz="1200">
                <a:solidFill>
                  <a:schemeClr val="tx1">
                    <a:tint val="75000"/>
                  </a:schemeClr>
                </a:solidFill>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rtl="1" eaLnBrk="1" hangingPunct="1">
              <a:defRPr sz="1200">
                <a:solidFill>
                  <a:srgbClr val="898989"/>
                </a:solidFill>
              </a:defRPr>
            </a:lvl1pPr>
          </a:lstStyle>
          <a:p>
            <a:fld id="{C24C97A8-4390-424B-BB02-0685BDE055C7}" type="slidenum">
              <a:rPr lang="ar-SA"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eaLnBrk="1" hangingPunct="1">
              <a:defRPr/>
            </a:pPr>
            <a:fld id="{A7185A77-1B72-4C2F-BB79-3D58C3337851}" type="datetimeFigureOut">
              <a:rPr lang="ar-SA" smtClean="0">
                <a:solidFill>
                  <a:prstClr val="black">
                    <a:tint val="75000"/>
                  </a:prstClr>
                </a:solidFill>
              </a:rPr>
              <a:pPr rtl="1" eaLnBrk="1" hangingPunct="1">
                <a:defRPr/>
              </a:pPr>
              <a:t>22/04/1444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eaLnBrk="1" hangingPunct="1">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1" eaLnBrk="1" hangingPunct="1">
              <a:defRPr/>
            </a:pPr>
            <a:fld id="{44944B98-7928-4895-9CB6-798793808A18}" type="slidenum">
              <a:rPr lang="ar-SA" smtClean="0">
                <a:solidFill>
                  <a:prstClr val="black">
                    <a:tint val="75000"/>
                  </a:prstClr>
                </a:solidFill>
              </a:rPr>
              <a:pPr rtl="1" eaLnBrk="1" hangingPunct="1">
                <a:defRPr/>
              </a:pPr>
              <a:t>‹#›</a:t>
            </a:fld>
            <a:endParaRPr lang="en-US" dirty="0">
              <a:solidFill>
                <a:prstClr val="black">
                  <a:tint val="75000"/>
                </a:prstClr>
              </a:solidFill>
            </a:endParaRPr>
          </a:p>
        </p:txBody>
      </p:sp>
    </p:spTree>
    <p:extLst>
      <p:ext uri="{BB962C8B-B14F-4D97-AF65-F5344CB8AC3E}">
        <p14:creationId xmlns:p14="http://schemas.microsoft.com/office/powerpoint/2010/main" val="3481253669"/>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gif"/><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5.gif"/><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2.emf"/></Relationships>
</file>

<file path=ppt/slides/_rels/slide2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5.gif"/><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5.gif"/><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2.emf"/><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74.emf"/></Relationships>
</file>

<file path=ppt/slides/_rels/slide5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5.emf"/><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rot="5400000">
            <a:off x="1416051" y="5354637"/>
            <a:ext cx="214312" cy="49213"/>
          </a:xfrm>
          <a:prstGeom prst="line">
            <a:avLst/>
          </a:prstGeom>
          <a:ln w="3810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6" name="Straight Connector 5"/>
          <p:cNvCxnSpPr/>
          <p:nvPr/>
        </p:nvCxnSpPr>
        <p:spPr>
          <a:xfrm rot="16200000" flipV="1">
            <a:off x="1462882" y="5347494"/>
            <a:ext cx="266700" cy="96837"/>
          </a:xfrm>
          <a:prstGeom prst="line">
            <a:avLst/>
          </a:prstGeom>
          <a:ln w="5715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7" name="Straight Connector 6"/>
          <p:cNvCxnSpPr/>
          <p:nvPr/>
        </p:nvCxnSpPr>
        <p:spPr>
          <a:xfrm rot="5400000">
            <a:off x="1482725" y="5343525"/>
            <a:ext cx="373063" cy="49213"/>
          </a:xfrm>
          <a:prstGeom prst="line">
            <a:avLst/>
          </a:prstGeom>
          <a:ln w="6985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rot="16200000" flipV="1">
            <a:off x="1556544" y="5318919"/>
            <a:ext cx="373063" cy="98425"/>
          </a:xfrm>
          <a:prstGeom prst="line">
            <a:avLst/>
          </a:prstGeom>
          <a:ln w="8255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a:xfrm rot="5400000">
            <a:off x="1572419" y="5249069"/>
            <a:ext cx="585788" cy="146050"/>
          </a:xfrm>
          <a:prstGeom prst="line">
            <a:avLst/>
          </a:prstGeom>
          <a:ln w="10795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rot="16200000" flipV="1">
            <a:off x="1564481" y="5403057"/>
            <a:ext cx="942975" cy="195262"/>
          </a:xfrm>
          <a:prstGeom prst="line">
            <a:avLst/>
          </a:prstGeom>
          <a:ln w="133350">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rot="5400000">
            <a:off x="963613" y="5421312"/>
            <a:ext cx="533400" cy="244475"/>
          </a:xfrm>
          <a:prstGeom prst="line">
            <a:avLst/>
          </a:prstGeom>
          <a:ln w="142875">
            <a:solidFill>
              <a:schemeClr val="accent4">
                <a:lumMod val="10000"/>
              </a:schemeClr>
            </a:solidFill>
          </a:ln>
        </p:spPr>
        <p:style>
          <a:lnRef idx="3">
            <a:schemeClr val="accent6"/>
          </a:lnRef>
          <a:fillRef idx="0">
            <a:schemeClr val="accent6"/>
          </a:fillRef>
          <a:effectRef idx="2">
            <a:schemeClr val="accent6"/>
          </a:effectRef>
          <a:fontRef idx="minor">
            <a:schemeClr val="tx1"/>
          </a:fontRef>
        </p:style>
      </p:cxnSp>
      <p:sp>
        <p:nvSpPr>
          <p:cNvPr id="12" name="Trapezoid 11"/>
          <p:cNvSpPr/>
          <p:nvPr/>
        </p:nvSpPr>
        <p:spPr>
          <a:xfrm>
            <a:off x="898525" y="5310188"/>
            <a:ext cx="536575" cy="73025"/>
          </a:xfrm>
          <a:prstGeom prst="trapezoid">
            <a:avLst/>
          </a:prstGeom>
          <a:solidFill>
            <a:schemeClr val="accent4">
              <a:lumMod val="10000"/>
            </a:schemeClr>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a-IR">
              <a:solidFill>
                <a:srgbClr val="FFFFFF"/>
              </a:solidFill>
              <a:cs typeface="B Titr" pitchFamily="2" charset="-78"/>
            </a:endParaRPr>
          </a:p>
        </p:txBody>
      </p:sp>
      <p:cxnSp>
        <p:nvCxnSpPr>
          <p:cNvPr id="13" name="Straight Connector 12"/>
          <p:cNvCxnSpPr/>
          <p:nvPr/>
        </p:nvCxnSpPr>
        <p:spPr>
          <a:xfrm rot="16200000" flipH="1">
            <a:off x="848519" y="5452269"/>
            <a:ext cx="746125" cy="388937"/>
          </a:xfrm>
          <a:prstGeom prst="line">
            <a:avLst/>
          </a:prstGeom>
          <a:ln w="142875">
            <a:solidFill>
              <a:schemeClr val="accent4">
                <a:lumMod val="10000"/>
              </a:schemeClr>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923925" y="5334000"/>
            <a:ext cx="584200"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133601" y="5907912"/>
            <a:ext cx="5923394" cy="35688"/>
          </a:xfrm>
          <a:prstGeom prst="line">
            <a:avLst/>
          </a:prstGeom>
          <a:ln w="101600">
            <a:gradFill flip="none" rotWithShape="1">
              <a:gsLst>
                <a:gs pos="0">
                  <a:srgbClr val="C00000"/>
                </a:gs>
                <a:gs pos="18000">
                  <a:srgbClr val="FF2F2F"/>
                </a:gs>
                <a:gs pos="100000">
                  <a:schemeClr val="tx1">
                    <a:alpha val="0"/>
                  </a:schemeClr>
                </a:gs>
              </a:gsLst>
              <a:lin ang="0" scaled="1"/>
              <a:tileRect/>
            </a:gradFill>
          </a:ln>
        </p:spPr>
        <p:style>
          <a:lnRef idx="3">
            <a:schemeClr val="accent3"/>
          </a:lnRef>
          <a:fillRef idx="0">
            <a:schemeClr val="accent3"/>
          </a:fillRef>
          <a:effectRef idx="2">
            <a:schemeClr val="accent3"/>
          </a:effectRef>
          <a:fontRef idx="minor">
            <a:schemeClr val="tx1"/>
          </a:fontRef>
        </p:style>
      </p:cxnSp>
      <p:pic>
        <p:nvPicPr>
          <p:cNvPr id="20493" name="Picture 2" descr="C:\Users\Pakbaz.SEMNAN\Desktop\power\Bismillah_Calligraphy_34.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637783"/>
            <a:ext cx="2808015" cy="323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31640" y="167371"/>
            <a:ext cx="7272808" cy="957373"/>
          </a:xfrm>
          <a:prstGeom prst="roundRect">
            <a:avLst/>
          </a:prstGeom>
        </p:spPr>
        <p:style>
          <a:lnRef idx="1">
            <a:schemeClr val="accent5"/>
          </a:lnRef>
          <a:fillRef idx="2">
            <a:schemeClr val="accent5"/>
          </a:fillRef>
          <a:effectRef idx="1">
            <a:schemeClr val="accent5"/>
          </a:effectRef>
          <a:fontRef idx="minor">
            <a:schemeClr val="dk1"/>
          </a:fontRef>
        </p:style>
        <p:txBody>
          <a:bodyPr rtlCol="1" anchor="b"/>
          <a:lstStyle/>
          <a:p>
            <a:pPr algn="ctr" rtl="1" eaLnBrk="1" hangingPunct="1">
              <a:lnSpc>
                <a:spcPct val="150000"/>
              </a:lnSpc>
              <a:defRPr/>
            </a:pPr>
            <a:endParaRPr lang="fa-IR" sz="6600" dirty="0">
              <a:ln>
                <a:solidFill>
                  <a:prstClr val="black"/>
                </a:solidFill>
              </a:ln>
              <a:solidFill>
                <a:srgbClr val="FF0000"/>
              </a:solidFill>
              <a:latin typeface="IranNastaliq" pitchFamily="18" charset="0"/>
              <a:cs typeface="IranNastaliq" pitchFamily="18" charset="0"/>
            </a:endParaRPr>
          </a:p>
        </p:txBody>
      </p:sp>
      <p:sp>
        <p:nvSpPr>
          <p:cNvPr id="3" name="Title 1"/>
          <p:cNvSpPr txBox="1">
            <a:spLocks/>
          </p:cNvSpPr>
          <p:nvPr/>
        </p:nvSpPr>
        <p:spPr>
          <a:xfrm>
            <a:off x="972344" y="403326"/>
            <a:ext cx="8229600" cy="1143000"/>
          </a:xfrm>
          <a:prstGeom prst="rect">
            <a:avLst/>
          </a:prstGeom>
        </p:spPr>
        <p:txBody>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a:lstStyle>
          <a:p>
            <a:r>
              <a:rPr lang="fa-IR" sz="3200" dirty="0" smtClean="0">
                <a:ln>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ea typeface="+mn-ea"/>
                <a:cs typeface="B Titr" pitchFamily="2" charset="-78"/>
              </a:rPr>
              <a:t>روابط توان الکتریکی</a:t>
            </a:r>
            <a:endParaRPr lang="fa-IR" sz="3200" dirty="0">
              <a:ln>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ea typeface="+mn-ea"/>
              <a:cs typeface="B Titr" pitchFamily="2" charset="-78"/>
            </a:endParaRPr>
          </a:p>
        </p:txBody>
      </p:sp>
      <p:pic>
        <p:nvPicPr>
          <p:cNvPr id="7"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gray">
          <a:xfrm>
            <a:off x="-166688" y="926604"/>
            <a:ext cx="1933575" cy="298450"/>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 name="Picture 4"/>
          <p:cNvPicPr>
            <a:picLocks noChangeAspect="1"/>
          </p:cNvPicPr>
          <p:nvPr/>
        </p:nvPicPr>
        <p:blipFill>
          <a:blip r:embed="rId3"/>
          <a:stretch>
            <a:fillRect/>
          </a:stretch>
        </p:blipFill>
        <p:spPr>
          <a:xfrm>
            <a:off x="1979712" y="1546326"/>
            <a:ext cx="5204504" cy="4701505"/>
          </a:xfrm>
          <a:prstGeom prst="rect">
            <a:avLst/>
          </a:prstGeom>
        </p:spPr>
      </p:pic>
    </p:spTree>
    <p:extLst>
      <p:ext uri="{BB962C8B-B14F-4D97-AF65-F5344CB8AC3E}">
        <p14:creationId xmlns:p14="http://schemas.microsoft.com/office/powerpoint/2010/main" val="1359103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5" name="Rounded Rectangle 4"/>
          <p:cNvSpPr/>
          <p:nvPr/>
        </p:nvSpPr>
        <p:spPr>
          <a:xfrm>
            <a:off x="1275242" y="122808"/>
            <a:ext cx="7272808" cy="957373"/>
          </a:xfrm>
          <a:prstGeom prst="roundRect">
            <a:avLst/>
          </a:prstGeom>
        </p:spPr>
        <p:style>
          <a:lnRef idx="1">
            <a:schemeClr val="accent5"/>
          </a:lnRef>
          <a:fillRef idx="2">
            <a:schemeClr val="accent5"/>
          </a:fillRef>
          <a:effectRef idx="1">
            <a:schemeClr val="accent5"/>
          </a:effectRef>
          <a:fontRef idx="minor">
            <a:schemeClr val="dk1"/>
          </a:fontRef>
        </p:style>
        <p:txBody>
          <a:bodyPr rtlCol="1" anchor="b"/>
          <a:lstStyle/>
          <a:p>
            <a:pPr algn="ctr" rtl="1" eaLnBrk="1" hangingPunct="1">
              <a:lnSpc>
                <a:spcPct val="150000"/>
              </a:lnSpc>
              <a:defRPr/>
            </a:pPr>
            <a:r>
              <a:rPr lang="fa-IR" sz="4400" dirty="0" smtClean="0">
                <a:ln>
                  <a:solidFill>
                    <a:prstClr val="black"/>
                  </a:solidFill>
                </a:ln>
                <a:solidFill>
                  <a:srgbClr val="FF0000"/>
                </a:solidFill>
                <a:latin typeface="IranNastaliq" pitchFamily="18" charset="0"/>
                <a:cs typeface="B Titr" panose="00000700000000000000" pitchFamily="2" charset="-78"/>
              </a:rPr>
              <a:t>مفهوم ضریب توان(</a:t>
            </a:r>
            <a:r>
              <a:rPr lang="en-US" sz="4400" dirty="0" smtClean="0">
                <a:ln>
                  <a:solidFill>
                    <a:prstClr val="black"/>
                  </a:solidFill>
                </a:ln>
                <a:solidFill>
                  <a:srgbClr val="FF0000"/>
                </a:solidFill>
                <a:latin typeface="Times New Roman" panose="02020603050405020304" pitchFamily="18" charset="0"/>
                <a:cs typeface="Times New Roman" panose="02020603050405020304" pitchFamily="18" charset="0"/>
              </a:rPr>
              <a:t>PF</a:t>
            </a:r>
            <a:r>
              <a:rPr lang="fa-IR" sz="4400" dirty="0" smtClean="0">
                <a:ln>
                  <a:solidFill>
                    <a:prstClr val="black"/>
                  </a:solidFill>
                </a:ln>
                <a:solidFill>
                  <a:srgbClr val="FF0000"/>
                </a:solidFill>
                <a:latin typeface="IranNastaliq" pitchFamily="18" charset="0"/>
                <a:cs typeface="B Titr" panose="00000700000000000000" pitchFamily="2" charset="-78"/>
              </a:rPr>
              <a:t>)</a:t>
            </a:r>
            <a:endParaRPr lang="fa-IR" sz="4400" dirty="0">
              <a:ln>
                <a:solidFill>
                  <a:prstClr val="black"/>
                </a:solidFill>
              </a:ln>
              <a:solidFill>
                <a:srgbClr val="FF0000"/>
              </a:solidFill>
              <a:latin typeface="IranNastaliq" pitchFamily="18" charset="0"/>
              <a:cs typeface="B Titr" panose="00000700000000000000" pitchFamily="2" charset="-78"/>
            </a:endParaRPr>
          </a:p>
        </p:txBody>
      </p:sp>
      <p:pic>
        <p:nvPicPr>
          <p:cNvPr id="2" name="Picture 1"/>
          <p:cNvPicPr>
            <a:picLocks noChangeAspect="1"/>
          </p:cNvPicPr>
          <p:nvPr/>
        </p:nvPicPr>
        <p:blipFill>
          <a:blip r:embed="rId3"/>
          <a:stretch>
            <a:fillRect/>
          </a:stretch>
        </p:blipFill>
        <p:spPr>
          <a:xfrm>
            <a:off x="112126" y="1762461"/>
            <a:ext cx="4953000" cy="2200275"/>
          </a:xfrm>
          <a:prstGeom prst="rect">
            <a:avLst/>
          </a:prstGeom>
        </p:spPr>
      </p:pic>
      <p:pic>
        <p:nvPicPr>
          <p:cNvPr id="3" name="Picture 2"/>
          <p:cNvPicPr>
            <a:picLocks noChangeAspect="1"/>
          </p:cNvPicPr>
          <p:nvPr/>
        </p:nvPicPr>
        <p:blipFill>
          <a:blip r:embed="rId4"/>
          <a:stretch>
            <a:fillRect/>
          </a:stretch>
        </p:blipFill>
        <p:spPr>
          <a:xfrm>
            <a:off x="5364088" y="1988840"/>
            <a:ext cx="3528392" cy="1973896"/>
          </a:xfrm>
          <a:prstGeom prst="rect">
            <a:avLst/>
          </a:prstGeom>
        </p:spPr>
      </p:pic>
      <p:pic>
        <p:nvPicPr>
          <p:cNvPr id="4" name="Picture 3"/>
          <p:cNvPicPr>
            <a:picLocks noChangeAspect="1"/>
          </p:cNvPicPr>
          <p:nvPr/>
        </p:nvPicPr>
        <p:blipFill>
          <a:blip r:embed="rId5"/>
          <a:stretch>
            <a:fillRect/>
          </a:stretch>
        </p:blipFill>
        <p:spPr>
          <a:xfrm>
            <a:off x="2123728" y="3962736"/>
            <a:ext cx="5276850" cy="2638425"/>
          </a:xfrm>
          <a:prstGeom prst="rect">
            <a:avLst/>
          </a:prstGeom>
        </p:spPr>
      </p:pic>
    </p:spTree>
    <p:extLst>
      <p:ext uri="{BB962C8B-B14F-4D97-AF65-F5344CB8AC3E}">
        <p14:creationId xmlns:p14="http://schemas.microsoft.com/office/powerpoint/2010/main" val="3413752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8" name="Rounded Rectangle 7"/>
          <p:cNvSpPr/>
          <p:nvPr/>
        </p:nvSpPr>
        <p:spPr>
          <a:xfrm>
            <a:off x="1275242" y="122808"/>
            <a:ext cx="7272808" cy="957373"/>
          </a:xfrm>
          <a:prstGeom prst="roundRect">
            <a:avLst/>
          </a:prstGeom>
        </p:spPr>
        <p:style>
          <a:lnRef idx="1">
            <a:schemeClr val="accent5"/>
          </a:lnRef>
          <a:fillRef idx="2">
            <a:schemeClr val="accent5"/>
          </a:fillRef>
          <a:effectRef idx="1">
            <a:schemeClr val="accent5"/>
          </a:effectRef>
          <a:fontRef idx="minor">
            <a:schemeClr val="dk1"/>
          </a:fontRef>
        </p:style>
        <p:txBody>
          <a:bodyPr rtlCol="1" anchor="b"/>
          <a:lstStyle/>
          <a:p>
            <a:pPr algn="ctr" rtl="1" eaLnBrk="1" hangingPunct="1">
              <a:lnSpc>
                <a:spcPct val="150000"/>
              </a:lnSpc>
              <a:defRPr/>
            </a:pPr>
            <a:r>
              <a:rPr lang="fa-IR" sz="4400" dirty="0" smtClean="0">
                <a:ln>
                  <a:solidFill>
                    <a:prstClr val="black"/>
                  </a:solidFill>
                </a:ln>
                <a:solidFill>
                  <a:srgbClr val="FF0000"/>
                </a:solidFill>
                <a:latin typeface="IranNastaliq" pitchFamily="18" charset="0"/>
                <a:cs typeface="B Titr" panose="00000700000000000000" pitchFamily="2" charset="-78"/>
              </a:rPr>
              <a:t>مفهوم پسفازی و پیش فازی</a:t>
            </a:r>
            <a:endParaRPr lang="fa-IR" sz="4400" dirty="0">
              <a:ln>
                <a:solidFill>
                  <a:prstClr val="black"/>
                </a:solidFill>
              </a:ln>
              <a:solidFill>
                <a:srgbClr val="FF0000"/>
              </a:solidFill>
              <a:latin typeface="IranNastaliq" pitchFamily="18" charset="0"/>
              <a:cs typeface="B Titr" panose="00000700000000000000" pitchFamily="2" charset="-78"/>
            </a:endParaRPr>
          </a:p>
        </p:txBody>
      </p:sp>
      <p:pic>
        <p:nvPicPr>
          <p:cNvPr id="9" name="Picture 8"/>
          <p:cNvPicPr>
            <a:picLocks noChangeAspect="1"/>
          </p:cNvPicPr>
          <p:nvPr/>
        </p:nvPicPr>
        <p:blipFill>
          <a:blip r:embed="rId3"/>
          <a:stretch>
            <a:fillRect/>
          </a:stretch>
        </p:blipFill>
        <p:spPr>
          <a:xfrm>
            <a:off x="645032" y="1835286"/>
            <a:ext cx="3000375" cy="4330017"/>
          </a:xfrm>
          <a:prstGeom prst="rect">
            <a:avLst/>
          </a:prstGeom>
        </p:spPr>
      </p:pic>
      <p:pic>
        <p:nvPicPr>
          <p:cNvPr id="10" name="Picture 9"/>
          <p:cNvPicPr>
            <a:picLocks noChangeAspect="1"/>
          </p:cNvPicPr>
          <p:nvPr/>
        </p:nvPicPr>
        <p:blipFill>
          <a:blip r:embed="rId4"/>
          <a:stretch>
            <a:fillRect/>
          </a:stretch>
        </p:blipFill>
        <p:spPr>
          <a:xfrm>
            <a:off x="4029075" y="2890631"/>
            <a:ext cx="5114925" cy="2219325"/>
          </a:xfrm>
          <a:prstGeom prst="rect">
            <a:avLst/>
          </a:prstGeom>
        </p:spPr>
      </p:pic>
      <p:sp>
        <p:nvSpPr>
          <p:cNvPr id="11" name="Rounded Rectangle 10"/>
          <p:cNvSpPr/>
          <p:nvPr/>
        </p:nvSpPr>
        <p:spPr>
          <a:xfrm>
            <a:off x="3851920" y="5445224"/>
            <a:ext cx="5112568" cy="1196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زاویه بین ولتاژ و جریان تعیین کننده علامت توان راکتیو است</a:t>
            </a:r>
            <a:endParaRPr lang="en-US" dirty="0">
              <a:cs typeface="B Zar" panose="00000400000000000000" pitchFamily="2" charset="-78"/>
            </a:endParaRPr>
          </a:p>
        </p:txBody>
      </p:sp>
    </p:spTree>
    <p:extLst>
      <p:ext uri="{BB962C8B-B14F-4D97-AF65-F5344CB8AC3E}">
        <p14:creationId xmlns:p14="http://schemas.microsoft.com/office/powerpoint/2010/main" val="259280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63688" y="179486"/>
            <a:ext cx="6408712" cy="85234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dirty="0" smtClean="0">
                <a:cs typeface="2  Titr" panose="00000700000000000000" pitchFamily="2" charset="-78"/>
              </a:rPr>
              <a:t>مقایسه توان اکتیو و راکتیو</a:t>
            </a:r>
            <a:endParaRPr lang="en-US" dirty="0">
              <a:cs typeface="2  Titr" panose="00000700000000000000" pitchFamily="2" charset="-78"/>
            </a:endParaRPr>
          </a:p>
        </p:txBody>
      </p:sp>
      <p:pic>
        <p:nvPicPr>
          <p:cNvPr id="3"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1948" y="4142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gray">
          <a:xfrm>
            <a:off x="-302531" y="1297588"/>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6"/>
          <p:cNvPicPr>
            <a:picLocks noChangeAspect="1"/>
          </p:cNvPicPr>
          <p:nvPr/>
        </p:nvPicPr>
        <p:blipFill>
          <a:blip r:embed="rId3"/>
          <a:stretch>
            <a:fillRect/>
          </a:stretch>
        </p:blipFill>
        <p:spPr>
          <a:xfrm>
            <a:off x="1187624" y="1288572"/>
            <a:ext cx="7488832" cy="5514767"/>
          </a:xfrm>
          <a:prstGeom prst="rect">
            <a:avLst/>
          </a:prstGeom>
        </p:spPr>
      </p:pic>
    </p:spTree>
    <p:extLst>
      <p:ext uri="{BB962C8B-B14F-4D97-AF65-F5344CB8AC3E}">
        <p14:creationId xmlns:p14="http://schemas.microsoft.com/office/powerpoint/2010/main" val="45128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6" name="Rounded Rectangle 5"/>
          <p:cNvSpPr/>
          <p:nvPr/>
        </p:nvSpPr>
        <p:spPr>
          <a:xfrm>
            <a:off x="1307402" y="163088"/>
            <a:ext cx="6408712" cy="85234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dirty="0" smtClean="0">
                <a:cs typeface="2  Titr" panose="00000700000000000000" pitchFamily="2" charset="-78"/>
              </a:rPr>
              <a:t>مقایسه توان اکتیو و راکتیو</a:t>
            </a:r>
            <a:endParaRPr lang="en-US" dirty="0">
              <a:cs typeface="2  Titr" panose="00000700000000000000" pitchFamily="2" charset="-78"/>
            </a:endParaRPr>
          </a:p>
        </p:txBody>
      </p:sp>
      <p:pic>
        <p:nvPicPr>
          <p:cNvPr id="7" name="Picture 6"/>
          <p:cNvPicPr>
            <a:picLocks noChangeAspect="1"/>
          </p:cNvPicPr>
          <p:nvPr/>
        </p:nvPicPr>
        <p:blipFill>
          <a:blip r:embed="rId3"/>
          <a:stretch>
            <a:fillRect/>
          </a:stretch>
        </p:blipFill>
        <p:spPr>
          <a:xfrm>
            <a:off x="1043608" y="1080181"/>
            <a:ext cx="7200800" cy="5621610"/>
          </a:xfrm>
          <a:prstGeom prst="rect">
            <a:avLst/>
          </a:prstGeom>
        </p:spPr>
      </p:pic>
    </p:spTree>
    <p:extLst>
      <p:ext uri="{BB962C8B-B14F-4D97-AF65-F5344CB8AC3E}">
        <p14:creationId xmlns:p14="http://schemas.microsoft.com/office/powerpoint/2010/main" val="3881662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1268760"/>
            <a:ext cx="7385819" cy="4752528"/>
          </a:xfrm>
          <a:prstGeom prst="rect">
            <a:avLst/>
          </a:prstGeom>
        </p:spPr>
      </p:pic>
      <p:sp>
        <p:nvSpPr>
          <p:cNvPr id="3" name="Rounded Rectangle 2"/>
          <p:cNvSpPr/>
          <p:nvPr/>
        </p:nvSpPr>
        <p:spPr>
          <a:xfrm>
            <a:off x="2232970" y="154491"/>
            <a:ext cx="5579390" cy="898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800" dirty="0" smtClean="0">
                <a:cs typeface="2  Titr" panose="00000700000000000000" pitchFamily="2" charset="-78"/>
              </a:rPr>
              <a:t>عوامل ایجاد توان راکتیو در تعرفه های مختلف</a:t>
            </a:r>
            <a:endParaRPr lang="en-US" sz="1800" dirty="0">
              <a:cs typeface="2  Titr" panose="00000700000000000000" pitchFamily="2" charset="-78"/>
            </a:endParaRPr>
          </a:p>
        </p:txBody>
      </p:sp>
      <p:pic>
        <p:nvPicPr>
          <p:cNvPr id="4"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302531" y="1297588"/>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45335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32970" y="154491"/>
            <a:ext cx="4320480" cy="45034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dirty="0" smtClean="0">
                <a:cs typeface="2  Titr" panose="00000700000000000000" pitchFamily="2" charset="-78"/>
              </a:rPr>
              <a:t>تاثیرات منفی ضریب توان پایین</a:t>
            </a:r>
            <a:endParaRPr lang="en-US" dirty="0">
              <a:cs typeface="2  Titr" panose="00000700000000000000" pitchFamily="2" charset="-78"/>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5"/>
          <p:cNvPicPr>
            <a:picLocks noChangeAspect="1"/>
          </p:cNvPicPr>
          <p:nvPr/>
        </p:nvPicPr>
        <p:blipFill>
          <a:blip r:embed="rId3"/>
          <a:stretch>
            <a:fillRect/>
          </a:stretch>
        </p:blipFill>
        <p:spPr>
          <a:xfrm>
            <a:off x="1115616" y="1098138"/>
            <a:ext cx="7632847" cy="3280504"/>
          </a:xfrm>
          <a:prstGeom prst="rect">
            <a:avLst/>
          </a:prstGeom>
        </p:spPr>
      </p:pic>
    </p:spTree>
    <p:extLst>
      <p:ext uri="{BB962C8B-B14F-4D97-AF65-F5344CB8AC3E}">
        <p14:creationId xmlns:p14="http://schemas.microsoft.com/office/powerpoint/2010/main" val="4275163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1680" y="154492"/>
            <a:ext cx="6552728" cy="9256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solidFill>
                  <a:srgbClr val="002060"/>
                </a:solidFill>
                <a:cs typeface="2  Titr" panose="00000700000000000000" pitchFamily="2" charset="-78"/>
              </a:rPr>
              <a:t>اشغال ظرفیت تجهیزات</a:t>
            </a:r>
            <a:endParaRPr lang="en-US" sz="3200" dirty="0">
              <a:solidFill>
                <a:srgbClr val="002060"/>
              </a:solidFill>
              <a:cs typeface="2  Titr" panose="00000700000000000000" pitchFamily="2" charset="-78"/>
            </a:endParaRPr>
          </a:p>
        </p:txBody>
      </p:sp>
      <p:pic>
        <p:nvPicPr>
          <p:cNvPr id="3"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5"/>
          <p:cNvPicPr>
            <a:picLocks noChangeAspect="1"/>
          </p:cNvPicPr>
          <p:nvPr/>
        </p:nvPicPr>
        <p:blipFill>
          <a:blip r:embed="rId3"/>
          <a:stretch>
            <a:fillRect/>
          </a:stretch>
        </p:blipFill>
        <p:spPr>
          <a:xfrm>
            <a:off x="827584" y="1291611"/>
            <a:ext cx="8053710" cy="2286000"/>
          </a:xfrm>
          <a:prstGeom prst="rect">
            <a:avLst/>
          </a:prstGeom>
        </p:spPr>
      </p:pic>
      <p:pic>
        <p:nvPicPr>
          <p:cNvPr id="7" name="Picture 6"/>
          <p:cNvPicPr>
            <a:picLocks noChangeAspect="1"/>
          </p:cNvPicPr>
          <p:nvPr/>
        </p:nvPicPr>
        <p:blipFill>
          <a:blip r:embed="rId4"/>
          <a:stretch>
            <a:fillRect/>
          </a:stretch>
        </p:blipFill>
        <p:spPr>
          <a:xfrm>
            <a:off x="0" y="3356992"/>
            <a:ext cx="4788863" cy="2571750"/>
          </a:xfrm>
          <a:prstGeom prst="rect">
            <a:avLst/>
          </a:prstGeom>
        </p:spPr>
      </p:pic>
      <p:pic>
        <p:nvPicPr>
          <p:cNvPr id="8" name="Picture 7"/>
          <p:cNvPicPr>
            <a:picLocks noChangeAspect="1"/>
          </p:cNvPicPr>
          <p:nvPr/>
        </p:nvPicPr>
        <p:blipFill>
          <a:blip r:embed="rId5"/>
          <a:stretch>
            <a:fillRect/>
          </a:stretch>
        </p:blipFill>
        <p:spPr>
          <a:xfrm>
            <a:off x="4860032" y="3577612"/>
            <a:ext cx="4283968" cy="3019740"/>
          </a:xfrm>
          <a:prstGeom prst="rect">
            <a:avLst/>
          </a:prstGeom>
        </p:spPr>
      </p:pic>
    </p:spTree>
    <p:extLst>
      <p:ext uri="{BB962C8B-B14F-4D97-AF65-F5344CB8AC3E}">
        <p14:creationId xmlns:p14="http://schemas.microsoft.com/office/powerpoint/2010/main" val="2994599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39144" y="1913650"/>
            <a:ext cx="6768752" cy="1152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cs typeface="2  Titr" panose="00000700000000000000" pitchFamily="2" charset="-78"/>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5"/>
          <p:cNvPicPr>
            <a:picLocks noChangeAspect="1"/>
          </p:cNvPicPr>
          <p:nvPr/>
        </p:nvPicPr>
        <p:blipFill>
          <a:blip r:embed="rId3"/>
          <a:stretch>
            <a:fillRect/>
          </a:stretch>
        </p:blipFill>
        <p:spPr>
          <a:xfrm>
            <a:off x="1475656" y="609828"/>
            <a:ext cx="2305050" cy="704850"/>
          </a:xfrm>
          <a:prstGeom prst="rect">
            <a:avLst/>
          </a:prstGeom>
        </p:spPr>
      </p:pic>
      <p:pic>
        <p:nvPicPr>
          <p:cNvPr id="7" name="Picture 6"/>
          <p:cNvPicPr>
            <a:picLocks noChangeAspect="1"/>
          </p:cNvPicPr>
          <p:nvPr/>
        </p:nvPicPr>
        <p:blipFill>
          <a:blip r:embed="rId4"/>
          <a:stretch>
            <a:fillRect/>
          </a:stretch>
        </p:blipFill>
        <p:spPr>
          <a:xfrm>
            <a:off x="1299295" y="1916832"/>
            <a:ext cx="6648450" cy="1047750"/>
          </a:xfrm>
          <a:prstGeom prst="rect">
            <a:avLst/>
          </a:prstGeom>
        </p:spPr>
      </p:pic>
    </p:spTree>
    <p:extLst>
      <p:ext uri="{BB962C8B-B14F-4D97-AF65-F5344CB8AC3E}">
        <p14:creationId xmlns:p14="http://schemas.microsoft.com/office/powerpoint/2010/main" val="227677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63688" y="476672"/>
            <a:ext cx="5688632" cy="7200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b="1" dirty="0" smtClean="0">
                <a:solidFill>
                  <a:srgbClr val="002060"/>
                </a:solidFill>
                <a:cs typeface="2  Titr" panose="00000700000000000000" pitchFamily="2" charset="-78"/>
              </a:rPr>
              <a:t>مزایای جبرانسازی توان راکتیو</a:t>
            </a:r>
            <a:endParaRPr lang="en-US" b="1" dirty="0">
              <a:solidFill>
                <a:srgbClr val="002060"/>
              </a:solidFill>
              <a:cs typeface="2  Titr" panose="00000700000000000000" pitchFamily="2" charset="-78"/>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6"/>
          <p:cNvPicPr>
            <a:picLocks noChangeAspect="1"/>
          </p:cNvPicPr>
          <p:nvPr/>
        </p:nvPicPr>
        <p:blipFill>
          <a:blip r:embed="rId3"/>
          <a:stretch>
            <a:fillRect/>
          </a:stretch>
        </p:blipFill>
        <p:spPr>
          <a:xfrm>
            <a:off x="325084" y="1592922"/>
            <a:ext cx="8784976" cy="4926856"/>
          </a:xfrm>
          <a:prstGeom prst="rect">
            <a:avLst/>
          </a:prstGeom>
        </p:spPr>
      </p:pic>
    </p:spTree>
    <p:extLst>
      <p:ext uri="{BB962C8B-B14F-4D97-AF65-F5344CB8AC3E}">
        <p14:creationId xmlns:p14="http://schemas.microsoft.com/office/powerpoint/2010/main" val="1314010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noChangeArrowheads="1"/>
          </p:cNvSpPr>
          <p:nvPr/>
        </p:nvSpPr>
        <p:spPr bwMode="gray">
          <a:xfrm>
            <a:off x="-480318" y="980728"/>
            <a:ext cx="1933575" cy="421469"/>
          </a:xfrm>
          <a:prstGeom prst="rect">
            <a:avLst/>
          </a:prstGeom>
          <a:noFill/>
          <a:ln w="9525">
            <a:noFill/>
            <a:miter lim="800000"/>
            <a:headEnd/>
            <a:tailEnd/>
          </a:ln>
          <a:effectLst/>
        </p:spPr>
        <p:txBody>
          <a:bodyPr anchor="ctr"/>
          <a:lstStyle/>
          <a:p>
            <a:pPr algn="ctr" rtl="1" fontAlgn="auto">
              <a:spcBef>
                <a:spcPts val="0"/>
              </a:spcBef>
              <a:spcAft>
                <a:spcPts val="0"/>
              </a:spcAft>
              <a:defRPr/>
            </a:pPr>
            <a:r>
              <a:rPr lang="fa-IR" sz="1600" b="1" kern="0" dirty="0">
                <a:ln w="3175">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fontAlgn="auto">
              <a:spcBef>
                <a:spcPts val="0"/>
              </a:spcBef>
              <a:spcAft>
                <a:spcPts val="0"/>
              </a:spcAft>
              <a:defRPr/>
            </a:pPr>
            <a:r>
              <a:rPr lang="fa-IR" sz="1600" b="1" kern="0" dirty="0">
                <a:ln w="3175">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w="3175">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9" name="Picture 8"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6990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187624" y="2132856"/>
            <a:ext cx="6408712" cy="2088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دوره آموزشی جبران سازی توان راکتیو</a:t>
            </a:r>
            <a:endParaRPr lang="en-US" sz="2800" dirty="0">
              <a:cs typeface="B Titr" panose="00000700000000000000" pitchFamily="2" charset="-78"/>
            </a:endParaRPr>
          </a:p>
        </p:txBody>
      </p:sp>
    </p:spTree>
    <p:extLst>
      <p:ext uri="{BB962C8B-B14F-4D97-AF65-F5344CB8AC3E}">
        <p14:creationId xmlns:p14="http://schemas.microsoft.com/office/powerpoint/2010/main" val="3848062661"/>
      </p:ext>
    </p:extLst>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43808" y="152636"/>
            <a:ext cx="5688632" cy="6480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b="1" dirty="0" smtClean="0">
                <a:solidFill>
                  <a:srgbClr val="002060"/>
                </a:solidFill>
                <a:cs typeface="2  Titr" panose="00000700000000000000" pitchFamily="2" charset="-78"/>
              </a:rPr>
              <a:t>کیفیت توان</a:t>
            </a:r>
            <a:endParaRPr lang="en-US" b="1" dirty="0">
              <a:solidFill>
                <a:srgbClr val="002060"/>
              </a:solidFill>
              <a:cs typeface="2  Titr" panose="00000700000000000000" pitchFamily="2" charset="-78"/>
            </a:endParaRPr>
          </a:p>
        </p:txBody>
      </p:sp>
      <p:sp>
        <p:nvSpPr>
          <p:cNvPr id="3" name="Rounded Rectangle 2"/>
          <p:cNvSpPr/>
          <p:nvPr/>
        </p:nvSpPr>
        <p:spPr>
          <a:xfrm>
            <a:off x="1475656" y="926722"/>
            <a:ext cx="7524836"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r" rtl="1"/>
            <a:r>
              <a:rPr lang="fa-IR" sz="1800" dirty="0">
                <a:cs typeface="B Zar" panose="00000400000000000000" pitchFamily="2" charset="-78"/>
              </a:rPr>
              <a:t>کیفیت توان را می ­توان به صورت تغییر ولتاژ یا جریان با توجه به شکل موج سینوسی حالت ماندگار در یک فرکانس اساسی سیستم تعریف کرد. یک جنبه مهم کیفیت سیستم قدرت، توانایی سیستم برای انتقال و تحویل انرژی الکتریکی به مصرف کننده با حفظ حدود مشخص شده توسط استانداردها می باشد.</a:t>
            </a:r>
          </a:p>
        </p:txBody>
      </p:sp>
      <p:sp>
        <p:nvSpPr>
          <p:cNvPr id="4" name="Rounded Rectangle 3"/>
          <p:cNvSpPr/>
          <p:nvPr/>
        </p:nvSpPr>
        <p:spPr>
          <a:xfrm>
            <a:off x="2411760" y="2150858"/>
            <a:ext cx="6552728"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r" rtl="1"/>
            <a:r>
              <a:rPr lang="fa-IR" sz="1800" dirty="0" smtClean="0">
                <a:cs typeface="B Zar" panose="00000400000000000000" pitchFamily="2" charset="-78"/>
              </a:rPr>
              <a:t>از جمله شایع ترین عوامل برهم زننده شکل موج و در نهایت پایین آوردن کیفیت توان وجود بار های هارمونیکی در شبکه است</a:t>
            </a:r>
            <a:endParaRPr lang="en-US" sz="1800" dirty="0">
              <a:cs typeface="B Zar" panose="00000400000000000000" pitchFamily="2" charset="-78"/>
            </a:endParaRPr>
          </a:p>
        </p:txBody>
      </p:sp>
      <p:pic>
        <p:nvPicPr>
          <p:cNvPr id="5" name="Picture 4"/>
          <p:cNvPicPr>
            <a:picLocks noChangeAspect="1"/>
          </p:cNvPicPr>
          <p:nvPr/>
        </p:nvPicPr>
        <p:blipFill>
          <a:blip r:embed="rId2"/>
          <a:stretch>
            <a:fillRect/>
          </a:stretch>
        </p:blipFill>
        <p:spPr>
          <a:xfrm>
            <a:off x="0" y="2852936"/>
            <a:ext cx="4657725" cy="4024853"/>
          </a:xfrm>
          <a:prstGeom prst="rect">
            <a:avLst/>
          </a:prstGeom>
        </p:spPr>
      </p:pic>
      <p:pic>
        <p:nvPicPr>
          <p:cNvPr id="7" name="Picture 6"/>
          <p:cNvPicPr>
            <a:picLocks noChangeAspect="1"/>
          </p:cNvPicPr>
          <p:nvPr/>
        </p:nvPicPr>
        <p:blipFill>
          <a:blip r:embed="rId3"/>
          <a:stretch>
            <a:fillRect/>
          </a:stretch>
        </p:blipFill>
        <p:spPr>
          <a:xfrm>
            <a:off x="5940152" y="3212976"/>
            <a:ext cx="2247900" cy="2181225"/>
          </a:xfrm>
          <a:prstGeom prst="rect">
            <a:avLst/>
          </a:prstGeom>
        </p:spPr>
      </p:pic>
      <p:sp>
        <p:nvSpPr>
          <p:cNvPr id="8" name="Rectangle 4"/>
          <p:cNvSpPr txBox="1">
            <a:spLocks noChangeArrowheads="1"/>
          </p:cNvSpPr>
          <p:nvPr/>
        </p:nvSpPr>
        <p:spPr bwMode="gray">
          <a:xfrm>
            <a:off x="-391917" y="800708"/>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9"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1604"/>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473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39752" y="32463"/>
            <a:ext cx="6480720" cy="266429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just" rtl="1"/>
            <a:r>
              <a:rPr lang="fa-IR" dirty="0" smtClean="0">
                <a:cs typeface="B Zar" panose="00000400000000000000" pitchFamily="2" charset="-78"/>
              </a:rPr>
              <a:t>جبران سازی با استفاده از خازن گذاری :</a:t>
            </a:r>
          </a:p>
          <a:p>
            <a:pPr algn="just" rtl="1"/>
            <a:r>
              <a:rPr lang="fa-IR" dirty="0" smtClean="0">
                <a:cs typeface="B Zar" panose="00000400000000000000" pitchFamily="2" charset="-78"/>
              </a:rPr>
              <a:t>همانطور که گفته شد، بار سلفی توان اکتیو(</a:t>
            </a:r>
            <a:r>
              <a:rPr lang="en-US" dirty="0" smtClean="0">
                <a:cs typeface="B Zar" panose="00000400000000000000" pitchFamily="2" charset="-78"/>
              </a:rPr>
              <a:t>p</a:t>
            </a:r>
            <a:r>
              <a:rPr lang="fa-IR" dirty="0" smtClean="0">
                <a:cs typeface="B Zar" panose="00000400000000000000" pitchFamily="2" charset="-78"/>
              </a:rPr>
              <a:t>) و توان راکتیو(</a:t>
            </a:r>
            <a:r>
              <a:rPr lang="en-US" dirty="0" smtClean="0">
                <a:cs typeface="B Zar" panose="00000400000000000000" pitchFamily="2" charset="-78"/>
              </a:rPr>
              <a:t>Q</a:t>
            </a:r>
            <a:r>
              <a:rPr lang="fa-IR" dirty="0" smtClean="0">
                <a:cs typeface="B Zar" panose="00000400000000000000" pitchFamily="2" charset="-78"/>
              </a:rPr>
              <a:t>) را از مولد دریافت می کند و باعث ایجاد تلفات و افت ولتاژ و اشغال شدن ظرفیت خط خواهد شد. اما با نصب خازن به بار</a:t>
            </a:r>
            <a:r>
              <a:rPr lang="fa-IR" dirty="0">
                <a:cs typeface="B Zar" panose="00000400000000000000" pitchFamily="2" charset="-78"/>
              </a:rPr>
              <a:t>،</a:t>
            </a:r>
            <a:r>
              <a:rPr lang="fa-IR" dirty="0" smtClean="0">
                <a:cs typeface="B Zar" panose="00000400000000000000" pitchFamily="2" charset="-78"/>
              </a:rPr>
              <a:t> توان راکتیو مصرفی توسط خازن تولید شده و دیگر این توان از مولد دریافت نمی شود.</a:t>
            </a:r>
            <a:endParaRPr lang="en-US" dirty="0">
              <a:cs typeface="B Zar" panose="00000400000000000000" pitchFamily="2" charset="-78"/>
            </a:endParaRPr>
          </a:p>
        </p:txBody>
      </p:sp>
      <p:pic>
        <p:nvPicPr>
          <p:cNvPr id="3" name="Picture 2"/>
          <p:cNvPicPr>
            <a:picLocks noChangeAspect="1"/>
          </p:cNvPicPr>
          <p:nvPr/>
        </p:nvPicPr>
        <p:blipFill>
          <a:blip r:embed="rId2"/>
          <a:stretch>
            <a:fillRect/>
          </a:stretch>
        </p:blipFill>
        <p:spPr>
          <a:xfrm>
            <a:off x="395536" y="4658262"/>
            <a:ext cx="4824536" cy="2175495"/>
          </a:xfrm>
          <a:prstGeom prst="rect">
            <a:avLst/>
          </a:prstGeom>
        </p:spPr>
      </p:pic>
      <p:pic>
        <p:nvPicPr>
          <p:cNvPr id="4" name="Picture 3"/>
          <p:cNvPicPr>
            <a:picLocks noChangeAspect="1"/>
          </p:cNvPicPr>
          <p:nvPr/>
        </p:nvPicPr>
        <p:blipFill>
          <a:blip r:embed="rId3"/>
          <a:stretch>
            <a:fillRect/>
          </a:stretch>
        </p:blipFill>
        <p:spPr>
          <a:xfrm>
            <a:off x="2334487" y="2844073"/>
            <a:ext cx="6250285" cy="1666875"/>
          </a:xfrm>
          <a:prstGeom prst="rect">
            <a:avLst/>
          </a:prstGeom>
        </p:spPr>
      </p:pic>
      <p:pic>
        <p:nvPicPr>
          <p:cNvPr id="5"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475643" y="1114547"/>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271414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55776" y="332656"/>
            <a:ext cx="5688632" cy="6480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a-IR" b="1" dirty="0" smtClean="0">
                <a:solidFill>
                  <a:srgbClr val="002060"/>
                </a:solidFill>
                <a:cs typeface="2  Titr" panose="00000700000000000000" pitchFamily="2" charset="-78"/>
              </a:rPr>
              <a:t>مفهوم خازن</a:t>
            </a:r>
            <a:endParaRPr lang="en-US" b="1" dirty="0">
              <a:solidFill>
                <a:srgbClr val="002060"/>
              </a:solidFill>
              <a:cs typeface="2  Titr" panose="00000700000000000000" pitchFamily="2" charset="-78"/>
            </a:endParaRPr>
          </a:p>
        </p:txBody>
      </p:sp>
      <p:pic>
        <p:nvPicPr>
          <p:cNvPr id="3" name="Picture 2"/>
          <p:cNvPicPr>
            <a:picLocks noChangeAspect="1"/>
          </p:cNvPicPr>
          <p:nvPr/>
        </p:nvPicPr>
        <p:blipFill>
          <a:blip r:embed="rId2"/>
          <a:stretch>
            <a:fillRect/>
          </a:stretch>
        </p:blipFill>
        <p:spPr>
          <a:xfrm>
            <a:off x="1742492" y="1124744"/>
            <a:ext cx="7315200" cy="923925"/>
          </a:xfrm>
          <a:prstGeom prst="rect">
            <a:avLst/>
          </a:prstGeom>
        </p:spPr>
      </p:pic>
      <p:pic>
        <p:nvPicPr>
          <p:cNvPr id="4" name="Picture 3"/>
          <p:cNvPicPr>
            <a:picLocks noChangeAspect="1"/>
          </p:cNvPicPr>
          <p:nvPr/>
        </p:nvPicPr>
        <p:blipFill>
          <a:blip r:embed="rId3"/>
          <a:stretch>
            <a:fillRect/>
          </a:stretch>
        </p:blipFill>
        <p:spPr>
          <a:xfrm>
            <a:off x="955576" y="2348880"/>
            <a:ext cx="3200400" cy="800100"/>
          </a:xfrm>
          <a:prstGeom prst="rect">
            <a:avLst/>
          </a:prstGeom>
        </p:spPr>
      </p:pic>
      <p:pic>
        <p:nvPicPr>
          <p:cNvPr id="5" name="Picture 4"/>
          <p:cNvPicPr>
            <a:picLocks noChangeAspect="1"/>
          </p:cNvPicPr>
          <p:nvPr/>
        </p:nvPicPr>
        <p:blipFill>
          <a:blip r:embed="rId4"/>
          <a:stretch>
            <a:fillRect/>
          </a:stretch>
        </p:blipFill>
        <p:spPr>
          <a:xfrm>
            <a:off x="611560" y="3284984"/>
            <a:ext cx="2896344" cy="2808312"/>
          </a:xfrm>
          <a:prstGeom prst="rect">
            <a:avLst/>
          </a:prstGeom>
        </p:spPr>
      </p:pic>
      <p:pic>
        <p:nvPicPr>
          <p:cNvPr id="6" name="Picture 5"/>
          <p:cNvPicPr>
            <a:picLocks noChangeAspect="1"/>
          </p:cNvPicPr>
          <p:nvPr/>
        </p:nvPicPr>
        <p:blipFill>
          <a:blip r:embed="rId5"/>
          <a:stretch>
            <a:fillRect/>
          </a:stretch>
        </p:blipFill>
        <p:spPr>
          <a:xfrm>
            <a:off x="4499992" y="3479465"/>
            <a:ext cx="4104456" cy="2419350"/>
          </a:xfrm>
          <a:prstGeom prst="rect">
            <a:avLst/>
          </a:prstGeom>
        </p:spPr>
      </p:pic>
      <p:sp>
        <p:nvSpPr>
          <p:cNvPr id="7" name="Rectangle 4"/>
          <p:cNvSpPr txBox="1">
            <a:spLocks noChangeArrowheads="1"/>
          </p:cNvSpPr>
          <p:nvPr/>
        </p:nvSpPr>
        <p:spPr bwMode="gray">
          <a:xfrm>
            <a:off x="-496975" y="1086578"/>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8" name="Picture 9" descr="1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68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9144" y="188640"/>
            <a:ext cx="7704856"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انواع خازن ها</a:t>
            </a:r>
            <a:endParaRPr lang="en-US" sz="24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539552" y="1556792"/>
            <a:ext cx="7067550" cy="4676775"/>
          </a:xfrm>
          <a:prstGeom prst="rect">
            <a:avLst/>
          </a:prstGeom>
        </p:spPr>
      </p:pic>
      <p:sp>
        <p:nvSpPr>
          <p:cNvPr id="5" name="Rounded Rectangle 4"/>
          <p:cNvSpPr/>
          <p:nvPr/>
        </p:nvSpPr>
        <p:spPr>
          <a:xfrm>
            <a:off x="7452320" y="1988840"/>
            <a:ext cx="1152128" cy="15121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از لحاظ دی الکتریک</a:t>
            </a:r>
            <a:endParaRPr lang="en-US" dirty="0">
              <a:cs typeface="B Zar" panose="00000400000000000000" pitchFamily="2" charset="-78"/>
            </a:endParaRPr>
          </a:p>
        </p:txBody>
      </p:sp>
      <p:sp>
        <p:nvSpPr>
          <p:cNvPr id="6" name="Rounded Rectangle 5"/>
          <p:cNvSpPr/>
          <p:nvPr/>
        </p:nvSpPr>
        <p:spPr>
          <a:xfrm>
            <a:off x="7452320" y="3645024"/>
            <a:ext cx="1152128" cy="1152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از لحاظ ولتاژ تغذیه</a:t>
            </a:r>
            <a:endParaRPr lang="en-US" dirty="0">
              <a:cs typeface="B Zar" panose="00000400000000000000" pitchFamily="2" charset="-78"/>
            </a:endParaRPr>
          </a:p>
        </p:txBody>
      </p:sp>
      <p:sp>
        <p:nvSpPr>
          <p:cNvPr id="7" name="Rounded Rectangle 6"/>
          <p:cNvSpPr/>
          <p:nvPr/>
        </p:nvSpPr>
        <p:spPr>
          <a:xfrm>
            <a:off x="7454249" y="4939295"/>
            <a:ext cx="1152128" cy="11521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ازشکل ظاهری</a:t>
            </a:r>
            <a:endParaRPr lang="en-US" dirty="0">
              <a:cs typeface="B Zar" panose="00000400000000000000" pitchFamily="2" charset="-78"/>
            </a:endParaRPr>
          </a:p>
        </p:txBody>
      </p:sp>
      <p:pic>
        <p:nvPicPr>
          <p:cNvPr id="8"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bwMode="gray">
          <a:xfrm>
            <a:off x="-475643" y="1114547"/>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09252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55776" y="332656"/>
            <a:ext cx="5688632" cy="648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b="1" dirty="0" smtClean="0">
                <a:solidFill>
                  <a:srgbClr val="002060"/>
                </a:solidFill>
                <a:cs typeface="2  Titr" panose="00000700000000000000" pitchFamily="2" charset="-78"/>
              </a:rPr>
              <a:t>خازن کوپلاژ</a:t>
            </a:r>
            <a:endParaRPr lang="en-US" b="1" dirty="0">
              <a:solidFill>
                <a:srgbClr val="002060"/>
              </a:solidFill>
              <a:cs typeface="2  Titr" panose="00000700000000000000" pitchFamily="2" charset="-78"/>
            </a:endParaRPr>
          </a:p>
        </p:txBody>
      </p:sp>
      <p:pic>
        <p:nvPicPr>
          <p:cNvPr id="3" name="Picture 2"/>
          <p:cNvPicPr>
            <a:picLocks noChangeAspect="1"/>
          </p:cNvPicPr>
          <p:nvPr/>
        </p:nvPicPr>
        <p:blipFill>
          <a:blip r:embed="rId2"/>
          <a:stretch>
            <a:fillRect/>
          </a:stretch>
        </p:blipFill>
        <p:spPr>
          <a:xfrm>
            <a:off x="755576" y="1268760"/>
            <a:ext cx="7696200" cy="1368152"/>
          </a:xfrm>
          <a:prstGeom prst="rect">
            <a:avLst/>
          </a:prstGeom>
        </p:spPr>
      </p:pic>
      <p:pic>
        <p:nvPicPr>
          <p:cNvPr id="4" name="Picture 3"/>
          <p:cNvPicPr>
            <a:picLocks noChangeAspect="1"/>
          </p:cNvPicPr>
          <p:nvPr/>
        </p:nvPicPr>
        <p:blipFill>
          <a:blip r:embed="rId3"/>
          <a:stretch>
            <a:fillRect/>
          </a:stretch>
        </p:blipFill>
        <p:spPr>
          <a:xfrm>
            <a:off x="1763688" y="2924944"/>
            <a:ext cx="4772025" cy="3248025"/>
          </a:xfrm>
          <a:prstGeom prst="rect">
            <a:avLst/>
          </a:prstGeom>
        </p:spPr>
      </p:pic>
      <p:sp>
        <p:nvSpPr>
          <p:cNvPr id="5"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026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47664" y="188640"/>
            <a:ext cx="6336704"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سری- موازی کردن خازن</a:t>
            </a:r>
            <a:endParaRPr lang="en-US" sz="28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467544" y="1628800"/>
            <a:ext cx="7560840" cy="4386610"/>
          </a:xfrm>
          <a:prstGeom prst="rect">
            <a:avLst/>
          </a:prstGeom>
        </p:spPr>
      </p:pic>
      <p:pic>
        <p:nvPicPr>
          <p:cNvPr id="4"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253100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انواع روش های جبران سازی توان راکتیو با خازن</a:t>
            </a:r>
            <a:endParaRPr lang="en-US" sz="24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467544" y="1628800"/>
            <a:ext cx="7885162" cy="4038600"/>
          </a:xfrm>
          <a:prstGeom prst="rect">
            <a:avLst/>
          </a:prstGeom>
          <a:ln>
            <a:noFill/>
          </a:ln>
          <a:effectLst>
            <a:softEdge rad="112500"/>
          </a:effectLst>
        </p:spPr>
      </p:pic>
      <p:sp>
        <p:nvSpPr>
          <p:cNvPr id="4"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92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047" y="1592796"/>
            <a:ext cx="7924552" cy="2780134"/>
          </a:xfrm>
          <a:prstGeom prst="rect">
            <a:avLst/>
          </a:prstGeom>
        </p:spPr>
      </p:pic>
      <p:sp>
        <p:nvSpPr>
          <p:cNvPr id="3" name="Rounded Rectangle 2"/>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اصلاح ضریب توان انفرادی</a:t>
            </a:r>
            <a:endParaRPr lang="en-US" sz="2400" dirty="0">
              <a:cs typeface="B Titr" panose="00000700000000000000" pitchFamily="2" charset="-78"/>
            </a:endParaRPr>
          </a:p>
        </p:txBody>
      </p:sp>
      <p:pic>
        <p:nvPicPr>
          <p:cNvPr id="5"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6"/>
          <p:cNvPicPr>
            <a:picLocks noChangeAspect="1"/>
          </p:cNvPicPr>
          <p:nvPr/>
        </p:nvPicPr>
        <p:blipFill>
          <a:blip r:embed="rId4"/>
          <a:stretch>
            <a:fillRect/>
          </a:stretch>
        </p:blipFill>
        <p:spPr>
          <a:xfrm>
            <a:off x="107504" y="4372930"/>
            <a:ext cx="8928992" cy="2008398"/>
          </a:xfrm>
          <a:prstGeom prst="rect">
            <a:avLst/>
          </a:prstGeom>
        </p:spPr>
      </p:pic>
      <p:sp>
        <p:nvSpPr>
          <p:cNvPr id="8" name="Rounded Rectangle 7"/>
          <p:cNvSpPr/>
          <p:nvPr/>
        </p:nvSpPr>
        <p:spPr>
          <a:xfrm>
            <a:off x="0" y="6381328"/>
            <a:ext cx="9144000" cy="4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800" dirty="0" smtClean="0">
                <a:cs typeface="2  Zar" panose="00000400000000000000" pitchFamily="2" charset="-78"/>
              </a:rPr>
              <a:t>در حالت 1 و2 بدلیل برقدار بودن خازن باعث ایجاد فاز معکوس در راه اندازی سریع و آرک زدن کنتاکتور های موتوری می شود</a:t>
            </a:r>
            <a:endParaRPr lang="en-US" sz="1800" dirty="0">
              <a:cs typeface="2  Zar" panose="00000400000000000000" pitchFamily="2" charset="-78"/>
            </a:endParaRPr>
          </a:p>
        </p:txBody>
      </p:sp>
    </p:spTree>
    <p:extLst>
      <p:ext uri="{BB962C8B-B14F-4D97-AF65-F5344CB8AC3E}">
        <p14:creationId xmlns:p14="http://schemas.microsoft.com/office/powerpoint/2010/main" val="17004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نکات اساسی در جبران سازی انفرادی</a:t>
            </a:r>
            <a:endParaRPr lang="en-US" sz="2400" dirty="0">
              <a:cs typeface="B Titr" panose="00000700000000000000" pitchFamily="2" charset="-78"/>
            </a:endParaRPr>
          </a:p>
        </p:txBody>
      </p:sp>
      <p:sp>
        <p:nvSpPr>
          <p:cNvPr id="3" name="Rounded Rectangle 2"/>
          <p:cNvSpPr/>
          <p:nvPr/>
        </p:nvSpPr>
        <p:spPr>
          <a:xfrm>
            <a:off x="971600" y="1700808"/>
            <a:ext cx="7416824" cy="3888432"/>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342900" indent="-342900" algn="just" rtl="1">
              <a:buFont typeface="Wingdings" panose="05000000000000000000" pitchFamily="2" charset="2"/>
              <a:buChar char="q"/>
            </a:pPr>
            <a:r>
              <a:rPr lang="fa-IR" sz="2400" dirty="0" smtClean="0">
                <a:cs typeface="B Zar" panose="00000400000000000000" pitchFamily="2" charset="-78"/>
              </a:rPr>
              <a:t>هرگز خازن را به خروجی سافت استارتر و درایو متصل نکنید.</a:t>
            </a:r>
          </a:p>
          <a:p>
            <a:pPr marL="342900" indent="-342900" algn="just" rtl="1">
              <a:buFont typeface="Wingdings" panose="05000000000000000000" pitchFamily="2" charset="2"/>
              <a:buChar char="q"/>
            </a:pPr>
            <a:r>
              <a:rPr lang="fa-IR" sz="2400" dirty="0" smtClean="0">
                <a:cs typeface="B Zar" panose="00000400000000000000" pitchFamily="2" charset="-78"/>
              </a:rPr>
              <a:t>درحالت ستاره-مثلث، بهتر است خازن پس از راه اندازی کامل و با یک سوییچ جداگانه وارد مدار شود. </a:t>
            </a:r>
          </a:p>
          <a:p>
            <a:pPr marL="342900" indent="-342900" algn="just" rtl="1">
              <a:buFont typeface="Wingdings" panose="05000000000000000000" pitchFamily="2" charset="2"/>
              <a:buChar char="q"/>
            </a:pPr>
            <a:r>
              <a:rPr lang="fa-IR" sz="2400" dirty="0">
                <a:cs typeface="B Zar" panose="00000400000000000000" pitchFamily="2" charset="-78"/>
              </a:rPr>
              <a:t>درحالت </a:t>
            </a:r>
            <a:r>
              <a:rPr lang="fa-IR" sz="2400" dirty="0" smtClean="0">
                <a:cs typeface="B Zar" panose="00000400000000000000" pitchFamily="2" charset="-78"/>
              </a:rPr>
              <a:t>ستاره-مثلث، خازن را به خروجی کنتاکتورهای ستاره یا مثلث متصل نکنید.</a:t>
            </a:r>
          </a:p>
          <a:p>
            <a:pPr marL="342900" indent="-342900" algn="just" rtl="1">
              <a:buFont typeface="Wingdings" panose="05000000000000000000" pitchFamily="2" charset="2"/>
              <a:buChar char="q"/>
            </a:pPr>
            <a:r>
              <a:rPr lang="fa-IR" sz="2400" dirty="0" smtClean="0">
                <a:cs typeface="B Zar" panose="00000400000000000000" pitchFamily="2" charset="-78"/>
              </a:rPr>
              <a:t>بهتر است خازن پس از راه اندازی وارد مدار شده و قبل از توقف، از مدار خارج شود.</a:t>
            </a:r>
          </a:p>
          <a:p>
            <a:pPr marL="342900" indent="-342900" algn="just" rtl="1">
              <a:buFont typeface="Wingdings" panose="05000000000000000000" pitchFamily="2" charset="2"/>
              <a:buChar char="q"/>
            </a:pPr>
            <a:endParaRPr lang="en-US" dirty="0"/>
          </a:p>
        </p:txBody>
      </p:sp>
      <p:sp>
        <p:nvSpPr>
          <p:cNvPr id="4"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135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مزایا و معایب روش اصلاح ضریب توان انفرادی</a:t>
            </a:r>
            <a:endParaRPr lang="en-US" sz="2400" dirty="0">
              <a:cs typeface="B Titr" panose="00000700000000000000" pitchFamily="2" charset="-78"/>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83568" y="1556792"/>
            <a:ext cx="7560840" cy="4464496"/>
          </a:xfrm>
          <a:prstGeom prst="rect">
            <a:avLst/>
          </a:prstGeom>
        </p:spPr>
      </p:pic>
      <p:pic>
        <p:nvPicPr>
          <p:cNvPr id="5"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888858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16918" y="84137"/>
            <a:ext cx="6742112" cy="968599"/>
          </a:xfrm>
          <a:prstGeom prst="roundRect">
            <a:avLst/>
          </a:prstGeom>
        </p:spPr>
        <p:style>
          <a:lnRef idx="1">
            <a:schemeClr val="accent1"/>
          </a:lnRef>
          <a:fillRef idx="2">
            <a:schemeClr val="accent1"/>
          </a:fillRef>
          <a:effectRef idx="1">
            <a:schemeClr val="accent1"/>
          </a:effectRef>
          <a:fontRef idx="minor">
            <a:schemeClr val="dk1"/>
          </a:fontRef>
        </p:style>
        <p:txBody>
          <a:bodyPr rtlCol="1" anchor="b"/>
          <a:lstStyle/>
          <a:p>
            <a:pPr algn="ctr" rtl="1" eaLnBrk="1" hangingPunct="1">
              <a:lnSpc>
                <a:spcPct val="150000"/>
              </a:lnSpc>
              <a:defRPr/>
            </a:pPr>
            <a:endParaRPr lang="fa-IR" sz="6600" dirty="0">
              <a:ln>
                <a:solidFill>
                  <a:prstClr val="black"/>
                </a:solidFill>
              </a:ln>
              <a:solidFill>
                <a:srgbClr val="FF0000"/>
              </a:solidFill>
              <a:latin typeface="IranNastaliq" pitchFamily="18" charset="0"/>
              <a:cs typeface="IranNastaliq" pitchFamily="18" charset="0"/>
            </a:endParaRPr>
          </a:p>
        </p:txBody>
      </p:sp>
      <p:sp>
        <p:nvSpPr>
          <p:cNvPr id="3" name="Title 1"/>
          <p:cNvSpPr txBox="1">
            <a:spLocks/>
          </p:cNvSpPr>
          <p:nvPr/>
        </p:nvSpPr>
        <p:spPr>
          <a:xfrm>
            <a:off x="972344" y="457200"/>
            <a:ext cx="8229600" cy="1143000"/>
          </a:xfrm>
          <a:prstGeom prst="rect">
            <a:avLst/>
          </a:prstGeom>
        </p:spPr>
        <p:txBody>
          <a:bodyPr>
            <a:normAutofit/>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a:lstStyle>
          <a:p>
            <a:r>
              <a:rPr lang="fa-IR" sz="2800" dirty="0" smtClean="0">
                <a:ln>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ea typeface="+mn-ea"/>
                <a:cs typeface="B Titr" pitchFamily="2" charset="-78"/>
              </a:rPr>
              <a:t>سر فصل های دوره آموزشی</a:t>
            </a:r>
            <a:endParaRPr lang="fa-IR" sz="2800" dirty="0">
              <a:ln>
                <a:solidFill>
                  <a:sysClr val="windowText" lastClr="000000"/>
                </a:solidFill>
              </a:ln>
              <a:solidFill>
                <a:srgbClr val="FF0000"/>
              </a:solidFill>
              <a:effectLst>
                <a:outerShdw blurRad="38100" dist="38100" dir="2700000" algn="tl">
                  <a:srgbClr val="000000">
                    <a:alpha val="43137"/>
                  </a:srgbClr>
                </a:outerShdw>
              </a:effectLst>
              <a:latin typeface="IranNastaliq" pitchFamily="18" charset="0"/>
              <a:ea typeface="+mn-ea"/>
              <a:cs typeface="B Titr" pitchFamily="2" charset="-78"/>
            </a:endParaRPr>
          </a:p>
        </p:txBody>
      </p:sp>
      <p:pic>
        <p:nvPicPr>
          <p:cNvPr id="5"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166688" y="926604"/>
            <a:ext cx="1933575" cy="298450"/>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7" name="Rounded Rectangle 6"/>
          <p:cNvSpPr/>
          <p:nvPr/>
        </p:nvSpPr>
        <p:spPr>
          <a:xfrm>
            <a:off x="1542750" y="1586767"/>
            <a:ext cx="6742112" cy="6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آشنایی کلی با شبکه توزیع برق</a:t>
            </a:r>
            <a:endParaRPr lang="en-US" dirty="0">
              <a:solidFill>
                <a:srgbClr val="002060"/>
              </a:solidFill>
              <a:cs typeface="B Zar" panose="00000400000000000000" pitchFamily="2" charset="-78"/>
            </a:endParaRPr>
          </a:p>
        </p:txBody>
      </p:sp>
      <p:sp>
        <p:nvSpPr>
          <p:cNvPr id="8" name="Rounded Rectangle 7"/>
          <p:cNvSpPr/>
          <p:nvPr/>
        </p:nvSpPr>
        <p:spPr>
          <a:xfrm>
            <a:off x="1516918" y="2487418"/>
            <a:ext cx="6742112" cy="6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معرفی توان اکتیو و راکتیو</a:t>
            </a:r>
            <a:endParaRPr lang="en-US" dirty="0">
              <a:solidFill>
                <a:srgbClr val="002060"/>
              </a:solidFill>
              <a:cs typeface="B Zar" panose="00000400000000000000" pitchFamily="2" charset="-78"/>
            </a:endParaRPr>
          </a:p>
        </p:txBody>
      </p:sp>
      <p:sp>
        <p:nvSpPr>
          <p:cNvPr id="9" name="Rounded Rectangle 8"/>
          <p:cNvSpPr/>
          <p:nvPr/>
        </p:nvSpPr>
        <p:spPr>
          <a:xfrm>
            <a:off x="1529377" y="3388069"/>
            <a:ext cx="6742112" cy="6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لزوم بحث جبران سازی توان راکتیو</a:t>
            </a:r>
            <a:endParaRPr lang="en-US" dirty="0">
              <a:solidFill>
                <a:srgbClr val="002060"/>
              </a:solidFill>
              <a:cs typeface="B Zar" panose="00000400000000000000" pitchFamily="2" charset="-78"/>
            </a:endParaRPr>
          </a:p>
        </p:txBody>
      </p:sp>
      <p:sp>
        <p:nvSpPr>
          <p:cNvPr id="10" name="Rounded Rectangle 9"/>
          <p:cNvSpPr/>
          <p:nvPr/>
        </p:nvSpPr>
        <p:spPr>
          <a:xfrm>
            <a:off x="1516918" y="4323071"/>
            <a:ext cx="6742112" cy="6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نحوه محاسبه خازن مورد نیاز براساس اطلاعات قبض برق</a:t>
            </a:r>
            <a:endParaRPr lang="en-US" dirty="0">
              <a:solidFill>
                <a:srgbClr val="002060"/>
              </a:solidFill>
              <a:cs typeface="B Zar" panose="00000400000000000000" pitchFamily="2" charset="-78"/>
            </a:endParaRPr>
          </a:p>
        </p:txBody>
      </p:sp>
      <p:sp>
        <p:nvSpPr>
          <p:cNvPr id="11" name="Rounded Rectangle 10"/>
          <p:cNvSpPr/>
          <p:nvPr/>
        </p:nvSpPr>
        <p:spPr>
          <a:xfrm>
            <a:off x="1529377" y="5223722"/>
            <a:ext cx="6742112" cy="676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نکاتی در خصوص مدیریت سمت تقاضا</a:t>
            </a:r>
            <a:endParaRPr lang="en-US" dirty="0">
              <a:solidFill>
                <a:srgbClr val="002060"/>
              </a:solidFill>
              <a:cs typeface="B Zar" panose="00000400000000000000" pitchFamily="2" charset="-78"/>
            </a:endParaRPr>
          </a:p>
        </p:txBody>
      </p:sp>
    </p:spTree>
    <p:extLst>
      <p:ext uri="{BB962C8B-B14F-4D97-AF65-F5344CB8AC3E}">
        <p14:creationId xmlns:p14="http://schemas.microsoft.com/office/powerpoint/2010/main" val="411184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اصلاح ضریب توان گروهی</a:t>
            </a:r>
            <a:endParaRPr lang="en-US" sz="2800" dirty="0">
              <a:cs typeface="B Titr" panose="00000700000000000000" pitchFamily="2" charset="-78"/>
            </a:endParaRPr>
          </a:p>
        </p:txBody>
      </p:sp>
      <p:pic>
        <p:nvPicPr>
          <p:cNvPr id="4" name="Picture 3"/>
          <p:cNvPicPr>
            <a:picLocks noChangeAspect="1"/>
          </p:cNvPicPr>
          <p:nvPr/>
        </p:nvPicPr>
        <p:blipFill>
          <a:blip r:embed="rId2"/>
          <a:stretch>
            <a:fillRect/>
          </a:stretch>
        </p:blipFill>
        <p:spPr>
          <a:xfrm>
            <a:off x="148402" y="1556792"/>
            <a:ext cx="9004498" cy="2124075"/>
          </a:xfrm>
          <a:prstGeom prst="rect">
            <a:avLst/>
          </a:prstGeom>
        </p:spPr>
      </p:pic>
      <p:pic>
        <p:nvPicPr>
          <p:cNvPr id="5" name="Picture 4"/>
          <p:cNvPicPr>
            <a:picLocks noChangeAspect="1"/>
          </p:cNvPicPr>
          <p:nvPr/>
        </p:nvPicPr>
        <p:blipFill>
          <a:blip r:embed="rId3"/>
          <a:stretch>
            <a:fillRect/>
          </a:stretch>
        </p:blipFill>
        <p:spPr>
          <a:xfrm>
            <a:off x="2411760" y="3933056"/>
            <a:ext cx="4063558" cy="2561525"/>
          </a:xfrm>
          <a:prstGeom prst="rect">
            <a:avLst/>
          </a:prstGeom>
        </p:spPr>
      </p:pic>
      <p:sp>
        <p:nvSpPr>
          <p:cNvPr id="6"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145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6" t="7084" r="1"/>
          <a:stretch/>
        </p:blipFill>
        <p:spPr>
          <a:xfrm>
            <a:off x="971600" y="1628800"/>
            <a:ext cx="7776864" cy="4968552"/>
          </a:xfrm>
          <a:prstGeom prst="rect">
            <a:avLst/>
          </a:prstGeom>
        </p:spPr>
      </p:pic>
      <p:sp>
        <p:nvSpPr>
          <p:cNvPr id="3" name="Rounded Rectangle 2"/>
          <p:cNvSpPr/>
          <p:nvPr/>
        </p:nvSpPr>
        <p:spPr>
          <a:xfrm>
            <a:off x="1979712" y="332656"/>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مزایا و معایب روش اصلاح ضریب توان گروهی</a:t>
            </a:r>
            <a:endParaRPr lang="en-US" sz="2400" dirty="0">
              <a:cs typeface="B Titr" panose="00000700000000000000" pitchFamily="2" charset="-78"/>
            </a:endParaRPr>
          </a:p>
        </p:txBody>
      </p:sp>
      <p:pic>
        <p:nvPicPr>
          <p:cNvPr id="4"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396552" y="87468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7410806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188640"/>
            <a:ext cx="6768752"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اصلاح ضریب توان مرکزی</a:t>
            </a:r>
            <a:endParaRPr lang="en-US" sz="24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791370" y="992014"/>
            <a:ext cx="7957094" cy="25089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70" y="4562606"/>
            <a:ext cx="4406578" cy="2295394"/>
          </a:xfrm>
          <a:prstGeom prst="rect">
            <a:avLst/>
          </a:prstGeom>
        </p:spPr>
      </p:pic>
      <p:pic>
        <p:nvPicPr>
          <p:cNvPr id="7" name="Picture 6"/>
          <p:cNvPicPr>
            <a:picLocks noChangeAspect="1"/>
          </p:cNvPicPr>
          <p:nvPr/>
        </p:nvPicPr>
        <p:blipFill>
          <a:blip r:embed="rId4"/>
          <a:stretch>
            <a:fillRect/>
          </a:stretch>
        </p:blipFill>
        <p:spPr>
          <a:xfrm>
            <a:off x="755576" y="3573016"/>
            <a:ext cx="8136904" cy="838200"/>
          </a:xfrm>
          <a:prstGeom prst="rect">
            <a:avLst/>
          </a:prstGeom>
        </p:spPr>
      </p:pic>
      <p:sp>
        <p:nvSpPr>
          <p:cNvPr id="8" name="Rectangle 4"/>
          <p:cNvSpPr txBox="1">
            <a:spLocks noChangeArrowheads="1"/>
          </p:cNvSpPr>
          <p:nvPr/>
        </p:nvSpPr>
        <p:spPr bwMode="gray">
          <a:xfrm>
            <a:off x="-381838" y="654969"/>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9" name="Picture 9" descr="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927" y="30544"/>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525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1720" y="116632"/>
            <a:ext cx="6768752"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مزایا و معایب روش اصلاح ضریب توان مرکزی</a:t>
            </a:r>
            <a:endParaRPr lang="en-US" sz="24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755576" y="1247684"/>
            <a:ext cx="8064896" cy="5349668"/>
          </a:xfrm>
          <a:prstGeom prst="rect">
            <a:avLst/>
          </a:prstGeom>
        </p:spPr>
      </p:pic>
      <p:pic>
        <p:nvPicPr>
          <p:cNvPr id="4"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gray">
          <a:xfrm>
            <a:off x="-496975" y="794058"/>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944029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79712" y="260648"/>
            <a:ext cx="6768752"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اصلاح ضریب توان ترکیبی</a:t>
            </a:r>
            <a:endParaRPr lang="en-US" sz="24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1691680" y="1196753"/>
            <a:ext cx="5337770" cy="3096344"/>
          </a:xfrm>
          <a:prstGeom prst="rect">
            <a:avLst/>
          </a:prstGeom>
        </p:spPr>
      </p:pic>
      <p:pic>
        <p:nvPicPr>
          <p:cNvPr id="5" name="Picture 4"/>
          <p:cNvPicPr>
            <a:picLocks noChangeAspect="1"/>
          </p:cNvPicPr>
          <p:nvPr/>
        </p:nvPicPr>
        <p:blipFill>
          <a:blip r:embed="rId3"/>
          <a:stretch>
            <a:fillRect/>
          </a:stretch>
        </p:blipFill>
        <p:spPr>
          <a:xfrm>
            <a:off x="68103" y="4797152"/>
            <a:ext cx="8892480" cy="1025649"/>
          </a:xfrm>
          <a:prstGeom prst="rect">
            <a:avLst/>
          </a:prstGeom>
        </p:spPr>
      </p:pic>
      <p:sp>
        <p:nvSpPr>
          <p:cNvPr id="6" name="Rectangle 4"/>
          <p:cNvSpPr txBox="1">
            <a:spLocks noChangeArrowheads="1"/>
          </p:cNvSpPr>
          <p:nvPr/>
        </p:nvSpPr>
        <p:spPr bwMode="gray">
          <a:xfrm>
            <a:off x="-432050" y="789095"/>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946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1680" y="260648"/>
            <a:ext cx="648072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رگولاتور بانک خازنی</a:t>
            </a:r>
            <a:endParaRPr lang="en-US" dirty="0">
              <a:cs typeface="B Titr" panose="00000700000000000000" pitchFamily="2" charset="-78"/>
            </a:endParaRPr>
          </a:p>
        </p:txBody>
      </p:sp>
      <p:sp>
        <p:nvSpPr>
          <p:cNvPr id="3" name="Rounded Rectangle 2"/>
          <p:cNvSpPr/>
          <p:nvPr/>
        </p:nvSpPr>
        <p:spPr>
          <a:xfrm>
            <a:off x="251520" y="1268760"/>
            <a:ext cx="8712968"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برای وارد کردن و خارج کردن اتوماتیک خازن ها در روش های اصلاح ترکیبی و مرکزی از این تجهیز استفاده میگردد.</a:t>
            </a:r>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251520" y="2132856"/>
            <a:ext cx="8729901" cy="2099865"/>
          </a:xfrm>
          <a:prstGeom prst="rect">
            <a:avLst/>
          </a:prstGeom>
        </p:spPr>
      </p:pic>
      <p:pic>
        <p:nvPicPr>
          <p:cNvPr id="6" name="Picture 5"/>
          <p:cNvPicPr>
            <a:picLocks noChangeAspect="1"/>
          </p:cNvPicPr>
          <p:nvPr/>
        </p:nvPicPr>
        <p:blipFill>
          <a:blip r:embed="rId3"/>
          <a:stretch>
            <a:fillRect/>
          </a:stretch>
        </p:blipFill>
        <p:spPr>
          <a:xfrm>
            <a:off x="251520" y="4509120"/>
            <a:ext cx="5324475" cy="1857375"/>
          </a:xfrm>
          <a:prstGeom prst="rect">
            <a:avLst/>
          </a:prstGeom>
        </p:spPr>
      </p:pic>
      <p:pic>
        <p:nvPicPr>
          <p:cNvPr id="7"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429" y="128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gray">
          <a:xfrm>
            <a:off x="-432050" y="732365"/>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114503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1680" y="260648"/>
            <a:ext cx="6480720"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اطلاعاتی که رگولاتور باید داشته باشد </a:t>
            </a:r>
            <a:endParaRPr lang="en-US" dirty="0">
              <a:cs typeface="B Titr" panose="00000700000000000000" pitchFamily="2" charset="-78"/>
            </a:endParaRPr>
          </a:p>
        </p:txBody>
      </p:sp>
      <p:sp>
        <p:nvSpPr>
          <p:cNvPr id="3" name="Rounded Rectangle 2"/>
          <p:cNvSpPr/>
          <p:nvPr/>
        </p:nvSpPr>
        <p:spPr>
          <a:xfrm>
            <a:off x="467544" y="1196752"/>
            <a:ext cx="8280920" cy="1872208"/>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342900" indent="-342900" algn="r" rtl="1">
              <a:buFont typeface="Arial" panose="020B0604020202020204" pitchFamily="34" charset="0"/>
              <a:buChar char="•"/>
            </a:pPr>
            <a:r>
              <a:rPr lang="fa-IR" dirty="0" smtClean="0">
                <a:cs typeface="B Zar" panose="00000400000000000000" pitchFamily="2" charset="-78"/>
              </a:rPr>
              <a:t>ضریب توان مطلوب</a:t>
            </a:r>
          </a:p>
          <a:p>
            <a:pPr marL="342900" indent="-342900" algn="r" rtl="1">
              <a:buFont typeface="Arial" panose="020B0604020202020204" pitchFamily="34" charset="0"/>
              <a:buChar char="•"/>
            </a:pPr>
            <a:r>
              <a:rPr lang="fa-IR" dirty="0" smtClean="0">
                <a:cs typeface="B Zar" panose="00000400000000000000" pitchFamily="2" charset="-78"/>
              </a:rPr>
              <a:t>ضریب توان قبلی</a:t>
            </a:r>
          </a:p>
          <a:p>
            <a:pPr marL="342900" indent="-342900" algn="r" rtl="1">
              <a:buFont typeface="Arial" panose="020B0604020202020204" pitchFamily="34" charset="0"/>
              <a:buChar char="•"/>
            </a:pPr>
            <a:r>
              <a:rPr lang="fa-IR" dirty="0" smtClean="0">
                <a:cs typeface="B Zar" panose="00000400000000000000" pitchFamily="2" charset="-78"/>
              </a:rPr>
              <a:t>مصرف اکتیو مدار</a:t>
            </a:r>
          </a:p>
          <a:p>
            <a:pPr marL="342900" indent="-342900" algn="r" rtl="1">
              <a:buFont typeface="Arial" panose="020B0604020202020204" pitchFamily="34" charset="0"/>
              <a:buChar char="•"/>
            </a:pPr>
            <a:r>
              <a:rPr lang="fa-IR" dirty="0" smtClean="0">
                <a:cs typeface="B Zar" panose="00000400000000000000" pitchFamily="2" charset="-78"/>
              </a:rPr>
              <a:t>نسبت تبدیل ترانس جریان(</a:t>
            </a:r>
            <a:r>
              <a:rPr lang="en-US" dirty="0" smtClean="0">
                <a:cs typeface="B Zar" panose="00000400000000000000" pitchFamily="2" charset="-78"/>
              </a:rPr>
              <a:t>k</a:t>
            </a:r>
            <a:r>
              <a:rPr lang="fa-IR" dirty="0" smtClean="0">
                <a:cs typeface="B Zar" panose="00000400000000000000" pitchFamily="2" charset="-78"/>
              </a:rPr>
              <a:t>)</a:t>
            </a:r>
            <a:endParaRPr lang="en-US" dirty="0" smtClean="0">
              <a:cs typeface="B Zar" panose="00000400000000000000" pitchFamily="2" charset="-78"/>
            </a:endParaRPr>
          </a:p>
          <a:p>
            <a:pPr marL="342900" indent="-342900" algn="r" rtl="1">
              <a:buFont typeface="Arial" panose="020B0604020202020204" pitchFamily="34" charset="0"/>
              <a:buChar char="•"/>
            </a:pPr>
            <a:r>
              <a:rPr lang="fa-IR" dirty="0" smtClean="0">
                <a:cs typeface="B Zar" panose="00000400000000000000" pitchFamily="2" charset="-78"/>
              </a:rPr>
              <a:t>ظرفیت پله اول</a:t>
            </a:r>
            <a:endParaRPr lang="en-US" dirty="0">
              <a:cs typeface="B Zar" panose="00000400000000000000" pitchFamily="2" charset="-78"/>
            </a:endParaRPr>
          </a:p>
        </p:txBody>
      </p:sp>
      <p:sp>
        <p:nvSpPr>
          <p:cNvPr id="4" name="Rounded Rectangle 3"/>
          <p:cNvSpPr/>
          <p:nvPr/>
        </p:nvSpPr>
        <p:spPr>
          <a:xfrm>
            <a:off x="1668914" y="3212976"/>
            <a:ext cx="6480720"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r" rtl="1"/>
            <a:r>
              <a:rPr lang="fa-IR" dirty="0" smtClean="0">
                <a:cs typeface="B Zar" panose="00000400000000000000" pitchFamily="2" charset="-78"/>
              </a:rPr>
              <a:t>ظرفیت پله اول یا دو پله اول باید نصف ظرفیت پله های بعدی باشد</a:t>
            </a:r>
          </a:p>
          <a:p>
            <a:pPr algn="r" rtl="1"/>
            <a:r>
              <a:rPr lang="fa-IR" dirty="0" smtClean="0">
                <a:cs typeface="B Zar" panose="00000400000000000000" pitchFamily="2" charset="-78"/>
              </a:rPr>
              <a:t>1:1:2:2:2 یا 1:2:2:2:2:2 </a:t>
            </a:r>
          </a:p>
          <a:p>
            <a:pPr algn="r" rtl="1"/>
            <a:endParaRPr lang="en-US" dirty="0">
              <a:cs typeface="B Zar" panose="00000400000000000000" pitchFamily="2" charset="-78"/>
            </a:endParaRPr>
          </a:p>
        </p:txBody>
      </p:sp>
      <p:sp>
        <p:nvSpPr>
          <p:cNvPr id="5" name="Rounded Rectangle 4"/>
          <p:cNvSpPr/>
          <p:nvPr/>
        </p:nvSpPr>
        <p:spPr>
          <a:xfrm>
            <a:off x="539552" y="4869160"/>
            <a:ext cx="8136904" cy="1296144"/>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800" dirty="0" smtClean="0">
                <a:cs typeface="2  Zar" panose="00000400000000000000" pitchFamily="2" charset="-78"/>
              </a:rPr>
              <a:t>در انتخاب خازن ها باید دقت شود تا توانایی کار در </a:t>
            </a:r>
            <a:r>
              <a:rPr lang="fa-IR" sz="2800" dirty="0" smtClean="0">
                <a:solidFill>
                  <a:srgbClr val="FF0000"/>
                </a:solidFill>
                <a:cs typeface="2  Zar" panose="00000400000000000000" pitchFamily="2" charset="-78"/>
              </a:rPr>
              <a:t>10% </a:t>
            </a:r>
            <a:r>
              <a:rPr lang="fa-IR" sz="2800" dirty="0" smtClean="0">
                <a:cs typeface="2  Zar" panose="00000400000000000000" pitchFamily="2" charset="-78"/>
              </a:rPr>
              <a:t>اضافه ولتاژ و </a:t>
            </a:r>
            <a:r>
              <a:rPr lang="fa-IR" sz="2800" dirty="0" smtClean="0">
                <a:solidFill>
                  <a:srgbClr val="FF0000"/>
                </a:solidFill>
                <a:cs typeface="2  Zar" panose="00000400000000000000" pitchFamily="2" charset="-78"/>
              </a:rPr>
              <a:t>30</a:t>
            </a:r>
            <a:r>
              <a:rPr lang="fa-IR" sz="2800" dirty="0" smtClean="0">
                <a:cs typeface="2  Zar" panose="00000400000000000000" pitchFamily="2" charset="-78"/>
              </a:rPr>
              <a:t>% اضافه جریان را داشته باشند</a:t>
            </a:r>
            <a:endParaRPr lang="fa-IR" sz="2800" dirty="0">
              <a:cs typeface="2  Zar" panose="00000400000000000000" pitchFamily="2" charset="-78"/>
            </a:endParaRPr>
          </a:p>
        </p:txBody>
      </p:sp>
      <p:sp>
        <p:nvSpPr>
          <p:cNvPr id="6" name="Rectangle 4"/>
          <p:cNvSpPr txBox="1">
            <a:spLocks noChangeArrowheads="1"/>
          </p:cNvSpPr>
          <p:nvPr/>
        </p:nvSpPr>
        <p:spPr bwMode="gray">
          <a:xfrm>
            <a:off x="-403635" y="730664"/>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429" y="128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580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9672" y="269328"/>
            <a:ext cx="6480720" cy="6393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کسینوس فی متر</a:t>
            </a:r>
            <a:endParaRPr lang="en-US" dirty="0">
              <a:cs typeface="B Titr" panose="00000700000000000000" pitchFamily="2" charset="-78"/>
            </a:endParaRPr>
          </a:p>
        </p:txBody>
      </p:sp>
      <p:sp>
        <p:nvSpPr>
          <p:cNvPr id="3" name="Rounded Rectangle 2"/>
          <p:cNvSpPr/>
          <p:nvPr/>
        </p:nvSpPr>
        <p:spPr>
          <a:xfrm>
            <a:off x="899592" y="1052737"/>
            <a:ext cx="7848872" cy="3633272"/>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r" rtl="1"/>
            <a:r>
              <a:rPr lang="fa-IR" sz="1800" dirty="0" smtClean="0">
                <a:cs typeface="B Zar" panose="00000400000000000000" pitchFamily="2" charset="-78"/>
              </a:rPr>
              <a:t>تجهیزی برای اندازه گیری ضریب توان است که به دو صورت آنالوگ و دیجتال در بازار موجود ساختار این تجهیز در نوع آنالوگ  </a:t>
            </a:r>
            <a:r>
              <a:rPr lang="fa-IR" sz="1800" dirty="0">
                <a:cs typeface="B Zar" panose="00000400000000000000" pitchFamily="2" charset="-78"/>
              </a:rPr>
              <a:t>از دو قاب گردان الکترودینامیکی تشکیل شده است. این دو قاب گردان به صورت موازی به مدار متصل شده‌اند. اگر این دو قاب را </a:t>
            </a:r>
            <a:r>
              <a:rPr lang="en-US" sz="1800" dirty="0">
                <a:cs typeface="B Zar" panose="00000400000000000000" pitchFamily="2" charset="-78"/>
              </a:rPr>
              <a:t>A </a:t>
            </a:r>
            <a:r>
              <a:rPr lang="fa-IR" sz="1800" dirty="0">
                <a:cs typeface="B Zar" panose="00000400000000000000" pitchFamily="2" charset="-78"/>
              </a:rPr>
              <a:t>و </a:t>
            </a:r>
            <a:r>
              <a:rPr lang="en-US" sz="1800" dirty="0">
                <a:cs typeface="B Zar" panose="00000400000000000000" pitchFamily="2" charset="-78"/>
              </a:rPr>
              <a:t>B </a:t>
            </a:r>
            <a:r>
              <a:rPr lang="fa-IR" sz="1800" dirty="0">
                <a:cs typeface="B Zar" panose="00000400000000000000" pitchFamily="2" charset="-78"/>
              </a:rPr>
              <a:t>بنامیم در سر راه قاب </a:t>
            </a:r>
            <a:r>
              <a:rPr lang="en-US" sz="1800" dirty="0">
                <a:cs typeface="B Zar" panose="00000400000000000000" pitchFamily="2" charset="-78"/>
              </a:rPr>
              <a:t>A </a:t>
            </a:r>
            <a:r>
              <a:rPr lang="fa-IR" sz="1800" dirty="0">
                <a:cs typeface="B Zar" panose="00000400000000000000" pitchFamily="2" charset="-78"/>
              </a:rPr>
              <a:t>یک مقاومت و در سر راه قاب </a:t>
            </a:r>
            <a:r>
              <a:rPr lang="en-US" sz="1800" dirty="0">
                <a:cs typeface="B Zar" panose="00000400000000000000" pitchFamily="2" charset="-78"/>
              </a:rPr>
              <a:t>B </a:t>
            </a:r>
            <a:r>
              <a:rPr lang="fa-IR" sz="1800" dirty="0">
                <a:cs typeface="B Zar" panose="00000400000000000000" pitchFamily="2" charset="-78"/>
              </a:rPr>
              <a:t>یک القاگر قرار داده شده است به این ترتیب جریان در قاب </a:t>
            </a:r>
            <a:r>
              <a:rPr lang="en-US" sz="1800" dirty="0">
                <a:cs typeface="B Zar" panose="00000400000000000000" pitchFamily="2" charset="-78"/>
              </a:rPr>
              <a:t>B </a:t>
            </a:r>
            <a:r>
              <a:rPr lang="fa-IR" sz="1800" dirty="0">
                <a:cs typeface="B Zar" panose="00000400000000000000" pitchFamily="2" charset="-78"/>
              </a:rPr>
              <a:t>نسبت به قاب </a:t>
            </a:r>
            <a:r>
              <a:rPr lang="en-US" sz="1800" dirty="0">
                <a:cs typeface="B Zar" panose="00000400000000000000" pitchFamily="2" charset="-78"/>
              </a:rPr>
              <a:t>A </a:t>
            </a:r>
            <a:r>
              <a:rPr lang="fa-IR" sz="1800" dirty="0">
                <a:cs typeface="B Zar" panose="00000400000000000000" pitchFamily="2" charset="-78"/>
              </a:rPr>
              <a:t>با تأخیر همراه است. در حالتی که ضریب توان ۱ باشد جریان در قاب </a:t>
            </a:r>
            <a:r>
              <a:rPr lang="en-US" sz="1800" dirty="0">
                <a:cs typeface="B Zar" panose="00000400000000000000" pitchFamily="2" charset="-78"/>
              </a:rPr>
              <a:t>A </a:t>
            </a:r>
            <a:r>
              <a:rPr lang="fa-IR" sz="1800" dirty="0">
                <a:cs typeface="B Zar" panose="00000400000000000000" pitchFamily="2" charset="-78"/>
              </a:rPr>
              <a:t>با جریان مدار هم زاویه است و بنابراین گشتاور بیشینه در قاب </a:t>
            </a:r>
            <a:r>
              <a:rPr lang="en-US" sz="1800" dirty="0">
                <a:cs typeface="B Zar" panose="00000400000000000000" pitchFamily="2" charset="-78"/>
              </a:rPr>
              <a:t>A </a:t>
            </a:r>
            <a:r>
              <a:rPr lang="fa-IR" sz="1800" dirty="0">
                <a:cs typeface="B Zar" panose="00000400000000000000" pitchFamily="2" charset="-78"/>
              </a:rPr>
              <a:t>به وجود می‌آید و میزان ضریب توان را حداکثر مشخص می‌کند بنابراین ۱ بودن ضریب توان مشخص خواهد شد. در ضریب توان صفر، جریان جاری در قاب </a:t>
            </a:r>
            <a:r>
              <a:rPr lang="en-US" sz="1800" dirty="0">
                <a:cs typeface="B Zar" panose="00000400000000000000" pitchFamily="2" charset="-78"/>
              </a:rPr>
              <a:t>B </a:t>
            </a:r>
            <a:r>
              <a:rPr lang="fa-IR" sz="1800" dirty="0">
                <a:cs typeface="B Zar" panose="00000400000000000000" pitchFamily="2" charset="-78"/>
              </a:rPr>
              <a:t>با جریان مدار هم زاویه است و بنابر این گشتاور بیشینه در این قاب به وجود خواهد آمد که نشان دهنده مینیمم بودن ضریب توان است. در ضریب توان‌های بین این دو مقدار دستگاه اندازه‌گیری با توجه به نسبت گشتاور در دو قاب میزان ضریب توان را مشخص </a:t>
            </a:r>
            <a:r>
              <a:rPr lang="fa-IR" sz="1800" dirty="0" smtClean="0">
                <a:cs typeface="B Zar" panose="00000400000000000000" pitchFamily="2" charset="-78"/>
              </a:rPr>
              <a:t>می‌کند.</a:t>
            </a:r>
            <a:r>
              <a:rPr lang="fa-IR" sz="1800" dirty="0"/>
              <a:t> </a:t>
            </a:r>
            <a:r>
              <a:rPr lang="fa-IR" sz="1800" dirty="0" smtClean="0">
                <a:solidFill>
                  <a:srgbClr val="FF0000"/>
                </a:solidFill>
                <a:cs typeface="B Zar" panose="00000400000000000000" pitchFamily="2" charset="-78"/>
              </a:rPr>
              <a:t>در نوع دیجیتال، </a:t>
            </a:r>
            <a:r>
              <a:rPr lang="fa-IR" sz="1800" dirty="0">
                <a:solidFill>
                  <a:srgbClr val="FF0000"/>
                </a:solidFill>
                <a:cs typeface="B Zar" panose="00000400000000000000" pitchFamily="2" charset="-78"/>
              </a:rPr>
              <a:t>این دستگاه‌ها با اندازه‌گیری میزان اختلاف زمانی بین شکل موج جریان و ولتاژ یا </a:t>
            </a:r>
            <a:r>
              <a:rPr lang="fa-IR" sz="1800" dirty="0" smtClean="0">
                <a:solidFill>
                  <a:srgbClr val="FF0000"/>
                </a:solidFill>
                <a:cs typeface="B Zar" panose="00000400000000000000" pitchFamily="2" charset="-78"/>
              </a:rPr>
              <a:t>اندازه‌ گیری </a:t>
            </a:r>
            <a:r>
              <a:rPr lang="fa-IR" sz="1800" dirty="0">
                <a:solidFill>
                  <a:srgbClr val="FF0000"/>
                </a:solidFill>
                <a:cs typeface="B Zar" panose="00000400000000000000" pitchFamily="2" charset="-78"/>
              </a:rPr>
              <a:t>میزان توان ظاهری و توان واقعی میزان ضریب توان را تشخیص می‌دهند</a:t>
            </a:r>
            <a:r>
              <a:rPr lang="fa-IR" sz="1800" dirty="0" smtClean="0">
                <a:solidFill>
                  <a:srgbClr val="FF0000"/>
                </a:solidFill>
                <a:cs typeface="B Zar" panose="00000400000000000000" pitchFamily="2" charset="-78"/>
              </a:rPr>
              <a:t>.</a:t>
            </a:r>
          </a:p>
          <a:p>
            <a:pPr algn="r" rtl="1"/>
            <a:endParaRPr lang="en-US" sz="1600" dirty="0">
              <a:cs typeface="B Zar"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686009"/>
            <a:ext cx="2143125"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4716464"/>
            <a:ext cx="2143125" cy="2143125"/>
          </a:xfrm>
          <a:prstGeom prst="rect">
            <a:avLst/>
          </a:prstGeom>
        </p:spPr>
      </p:pic>
    </p:spTree>
    <p:extLst>
      <p:ext uri="{BB962C8B-B14F-4D97-AF65-F5344CB8AC3E}">
        <p14:creationId xmlns:p14="http://schemas.microsoft.com/office/powerpoint/2010/main" val="1168816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1680" y="260648"/>
            <a:ext cx="648072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کنتاکتوربانک خازنی </a:t>
            </a:r>
            <a:endParaRPr lang="en-US" dirty="0">
              <a:cs typeface="B Titr" panose="00000700000000000000" pitchFamily="2" charset="-78"/>
            </a:endParaRPr>
          </a:p>
        </p:txBody>
      </p:sp>
      <p:sp>
        <p:nvSpPr>
          <p:cNvPr id="3" name="Rounded Rectangle 2"/>
          <p:cNvSpPr/>
          <p:nvPr/>
        </p:nvSpPr>
        <p:spPr>
          <a:xfrm>
            <a:off x="323528" y="1230792"/>
            <a:ext cx="8640960" cy="1872208"/>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r" rtl="1"/>
            <a:r>
              <a:rPr lang="fa-IR" dirty="0" smtClean="0">
                <a:cs typeface="B Zar" panose="00000400000000000000" pitchFamily="2" charset="-78"/>
              </a:rPr>
              <a:t>کنتاکتور مورد استفاده برای کاربری های مختلف متفاوت است به طور مثال کنتاکتور مورد استفاده در خصوص بارهای القایی با کوره های مقاومتی یا موتور های کمپرسورها تفاوت دارد. کنتاکتور مورد استفاده در کلید زنی بانک های خازنی هم دارای کد مخصوصی شناسایی می شود .(</a:t>
            </a:r>
            <a:r>
              <a:rPr lang="en-US" dirty="0" smtClean="0">
                <a:cs typeface="B Zar" panose="00000400000000000000" pitchFamily="2" charset="-78"/>
              </a:rPr>
              <a:t>AC-6b</a:t>
            </a:r>
            <a:r>
              <a:rPr lang="fa-IR" dirty="0" smtClean="0">
                <a:cs typeface="B Zar" panose="00000400000000000000" pitchFamily="2" charset="-78"/>
              </a:rPr>
              <a:t>)</a:t>
            </a:r>
          </a:p>
          <a:p>
            <a:pPr algn="r" rtl="1"/>
            <a:r>
              <a:rPr lang="fa-IR" dirty="0" smtClean="0">
                <a:cs typeface="B Zar" panose="00000400000000000000" pitchFamily="2" charset="-78"/>
              </a:rPr>
              <a:t>این کنتاکتور دارای یک مقاومت جهت محدود کردن جریان هجومی ناشی از وصل خازن ها می باشد.</a:t>
            </a:r>
          </a:p>
          <a:p>
            <a:pPr algn="r" rtl="1"/>
            <a:endParaRPr lang="en-US" dirty="0">
              <a:cs typeface="B Zar" panose="00000400000000000000" pitchFamily="2" charset="-78"/>
            </a:endParaRPr>
          </a:p>
        </p:txBody>
      </p:sp>
      <p:pic>
        <p:nvPicPr>
          <p:cNvPr id="4" name="Picture 3"/>
          <p:cNvPicPr>
            <a:picLocks noChangeAspect="1"/>
          </p:cNvPicPr>
          <p:nvPr/>
        </p:nvPicPr>
        <p:blipFill>
          <a:blip r:embed="rId2"/>
          <a:stretch>
            <a:fillRect/>
          </a:stretch>
        </p:blipFill>
        <p:spPr>
          <a:xfrm>
            <a:off x="0" y="3105187"/>
            <a:ext cx="5724128" cy="3337173"/>
          </a:xfrm>
          <a:prstGeom prst="rect">
            <a:avLst/>
          </a:prstGeom>
        </p:spPr>
      </p:pic>
      <p:pic>
        <p:nvPicPr>
          <p:cNvPr id="5"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2429" y="128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403635" y="730664"/>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1592" y="3151325"/>
            <a:ext cx="3672408" cy="3652139"/>
          </a:xfrm>
          <a:prstGeom prst="rect">
            <a:avLst/>
          </a:prstGeom>
        </p:spPr>
      </p:pic>
    </p:spTree>
    <p:extLst>
      <p:ext uri="{BB962C8B-B14F-4D97-AF65-F5344CB8AC3E}">
        <p14:creationId xmlns:p14="http://schemas.microsoft.com/office/powerpoint/2010/main" val="58273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55576" y="1988840"/>
            <a:ext cx="7992888" cy="2304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Titr" panose="00000700000000000000" pitchFamily="2" charset="-78"/>
              </a:rPr>
              <a:t>محاسبه خازن مورد نیاز برای جبرانسازی</a:t>
            </a:r>
            <a:endParaRPr lang="en-US" sz="3200" dirty="0">
              <a:cs typeface="B Titr" panose="00000700000000000000" pitchFamily="2" charset="-78"/>
            </a:endParaRPr>
          </a:p>
        </p:txBody>
      </p:sp>
      <p:sp>
        <p:nvSpPr>
          <p:cNvPr id="3" name="Rectangle 4"/>
          <p:cNvSpPr txBox="1">
            <a:spLocks noChangeArrowheads="1"/>
          </p:cNvSpPr>
          <p:nvPr/>
        </p:nvSpPr>
        <p:spPr bwMode="gray">
          <a:xfrm>
            <a:off x="-252536" y="90872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1943" y="18864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154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75656" y="152400"/>
            <a:ext cx="6696744" cy="900336"/>
          </a:xfrm>
          <a:prstGeom prst="roundRect">
            <a:avLst/>
          </a:prstGeom>
          <a:solidFill>
            <a:srgbClr val="FF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rgbClr val="040416"/>
                </a:solidFill>
                <a:latin typeface="Arial" pitchFamily="34" charset="0"/>
                <a:cs typeface="B Titr" pitchFamily="2" charset="-78"/>
              </a:defRPr>
            </a:lvl1pPr>
            <a:lvl2pPr marL="742950" indent="-285750" eaLnBrk="0" hangingPunct="0">
              <a:defRPr sz="2000">
                <a:solidFill>
                  <a:srgbClr val="040416"/>
                </a:solidFill>
                <a:latin typeface="Arial" pitchFamily="34" charset="0"/>
                <a:cs typeface="B Titr" pitchFamily="2" charset="-78"/>
              </a:defRPr>
            </a:lvl2pPr>
            <a:lvl3pPr marL="1143000" indent="-228600" eaLnBrk="0" hangingPunct="0">
              <a:defRPr sz="2000">
                <a:solidFill>
                  <a:srgbClr val="040416"/>
                </a:solidFill>
                <a:latin typeface="Arial" pitchFamily="34" charset="0"/>
                <a:cs typeface="B Titr" pitchFamily="2" charset="-78"/>
              </a:defRPr>
            </a:lvl3pPr>
            <a:lvl4pPr marL="1600200" indent="-228600" eaLnBrk="0" hangingPunct="0">
              <a:defRPr sz="2000">
                <a:solidFill>
                  <a:srgbClr val="040416"/>
                </a:solidFill>
                <a:latin typeface="Arial" pitchFamily="34" charset="0"/>
                <a:cs typeface="B Titr" pitchFamily="2" charset="-78"/>
              </a:defRPr>
            </a:lvl4pPr>
            <a:lvl5pPr marL="2057400" indent="-228600" eaLnBrk="0" hangingPunct="0">
              <a:defRPr sz="2000">
                <a:solidFill>
                  <a:srgbClr val="040416"/>
                </a:solidFill>
                <a:latin typeface="Arial" pitchFamily="34" charset="0"/>
                <a:cs typeface="B Titr" pitchFamily="2" charset="-78"/>
              </a:defRPr>
            </a:lvl5pPr>
            <a:lvl6pPr marL="2514600" indent="-228600" eaLnBrk="0" fontAlgn="base" hangingPunct="0">
              <a:spcBef>
                <a:spcPct val="0"/>
              </a:spcBef>
              <a:spcAft>
                <a:spcPct val="0"/>
              </a:spcAft>
              <a:defRPr sz="2000">
                <a:solidFill>
                  <a:srgbClr val="040416"/>
                </a:solidFill>
                <a:latin typeface="Arial" pitchFamily="34" charset="0"/>
                <a:cs typeface="B Titr" pitchFamily="2" charset="-78"/>
              </a:defRPr>
            </a:lvl6pPr>
            <a:lvl7pPr marL="2971800" indent="-228600" eaLnBrk="0" fontAlgn="base" hangingPunct="0">
              <a:spcBef>
                <a:spcPct val="0"/>
              </a:spcBef>
              <a:spcAft>
                <a:spcPct val="0"/>
              </a:spcAft>
              <a:defRPr sz="2000">
                <a:solidFill>
                  <a:srgbClr val="040416"/>
                </a:solidFill>
                <a:latin typeface="Arial" pitchFamily="34" charset="0"/>
                <a:cs typeface="B Titr" pitchFamily="2" charset="-78"/>
              </a:defRPr>
            </a:lvl7pPr>
            <a:lvl8pPr marL="3429000" indent="-228600" eaLnBrk="0" fontAlgn="base" hangingPunct="0">
              <a:spcBef>
                <a:spcPct val="0"/>
              </a:spcBef>
              <a:spcAft>
                <a:spcPct val="0"/>
              </a:spcAft>
              <a:defRPr sz="2000">
                <a:solidFill>
                  <a:srgbClr val="040416"/>
                </a:solidFill>
                <a:latin typeface="Arial" pitchFamily="34" charset="0"/>
                <a:cs typeface="B Titr" pitchFamily="2" charset="-78"/>
              </a:defRPr>
            </a:lvl8pPr>
            <a:lvl9pPr marL="3886200" indent="-228600" eaLnBrk="0" fontAlgn="base" hangingPunct="0">
              <a:spcBef>
                <a:spcPct val="0"/>
              </a:spcBef>
              <a:spcAft>
                <a:spcPct val="0"/>
              </a:spcAft>
              <a:defRPr sz="2000">
                <a:solidFill>
                  <a:srgbClr val="040416"/>
                </a:solidFill>
                <a:latin typeface="Arial" pitchFamily="34" charset="0"/>
                <a:cs typeface="B Titr" pitchFamily="2" charset="-78"/>
              </a:defRPr>
            </a:lvl9pPr>
          </a:lstStyle>
          <a:p>
            <a:pPr algn="ctr" rtl="1" eaLnBrk="1" hangingPunct="1"/>
            <a:r>
              <a:rPr lang="fa-IR" dirty="0" smtClean="0">
                <a:solidFill>
                  <a:srgbClr val="002060"/>
                </a:solidFill>
              </a:rPr>
              <a:t>ساختار کلی شبکه برق سراسری</a:t>
            </a:r>
            <a:endParaRPr lang="fa-IR" dirty="0">
              <a:solidFill>
                <a:srgbClr val="002060"/>
              </a:solidFill>
            </a:endParaRPr>
          </a:p>
        </p:txBody>
      </p:sp>
      <p:pic>
        <p:nvPicPr>
          <p:cNvPr id="9"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txBox="1">
            <a:spLocks noChangeArrowheads="1"/>
          </p:cNvSpPr>
          <p:nvPr/>
        </p:nvSpPr>
        <p:spPr bwMode="gray">
          <a:xfrm>
            <a:off x="-166688" y="926604"/>
            <a:ext cx="1933575" cy="298450"/>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2" name="Picture 1"/>
          <p:cNvPicPr>
            <a:picLocks noChangeAspect="1"/>
          </p:cNvPicPr>
          <p:nvPr/>
        </p:nvPicPr>
        <p:blipFill>
          <a:blip r:embed="rId3"/>
          <a:stretch>
            <a:fillRect/>
          </a:stretch>
        </p:blipFill>
        <p:spPr>
          <a:xfrm>
            <a:off x="362370" y="1412776"/>
            <a:ext cx="8137142" cy="4338717"/>
          </a:xfrm>
          <a:prstGeom prst="rect">
            <a:avLst/>
          </a:prstGeom>
        </p:spPr>
      </p:pic>
      <p:sp>
        <p:nvSpPr>
          <p:cNvPr id="3" name="Rounded Rectangle 2"/>
          <p:cNvSpPr/>
          <p:nvPr/>
        </p:nvSpPr>
        <p:spPr>
          <a:xfrm>
            <a:off x="533400" y="5923811"/>
            <a:ext cx="8119864"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solidFill>
                  <a:srgbClr val="002060"/>
                </a:solidFill>
                <a:cs typeface="B Zar" panose="00000400000000000000" pitchFamily="2" charset="-78"/>
              </a:rPr>
              <a:t>مصرف کنندگان شبکه شامل: بخشهای خانگی،عمومی،صنعتی،کشاورزی،تجاری</a:t>
            </a:r>
            <a:endParaRPr lang="en-US" dirty="0">
              <a:solidFill>
                <a:srgbClr val="002060"/>
              </a:solidFill>
              <a:cs typeface="B Zar" panose="00000400000000000000" pitchFamily="2" charset="-78"/>
            </a:endParaRPr>
          </a:p>
        </p:txBody>
      </p:sp>
    </p:spTree>
    <p:extLst>
      <p:ext uri="{BB962C8B-B14F-4D97-AF65-F5344CB8AC3E}">
        <p14:creationId xmlns:p14="http://schemas.microsoft.com/office/powerpoint/2010/main" val="1458076191"/>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87624" y="88600"/>
            <a:ext cx="7560840" cy="1036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800" dirty="0" smtClean="0">
                <a:cs typeface="B Titr" panose="00000700000000000000" pitchFamily="2" charset="-78"/>
              </a:rPr>
              <a:t>محاسبه جریمه توان راکتیو از روی قبض برق</a:t>
            </a:r>
            <a:endParaRPr lang="en-US" sz="28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611560" y="1631440"/>
            <a:ext cx="8316924" cy="2702991"/>
          </a:xfrm>
          <a:prstGeom prst="rect">
            <a:avLst/>
          </a:prstGeom>
        </p:spPr>
      </p:pic>
      <p:pic>
        <p:nvPicPr>
          <p:cNvPr id="4" name="Picture 3"/>
          <p:cNvPicPr>
            <a:picLocks noChangeAspect="1"/>
          </p:cNvPicPr>
          <p:nvPr/>
        </p:nvPicPr>
        <p:blipFill>
          <a:blip r:embed="rId3"/>
          <a:stretch>
            <a:fillRect/>
          </a:stretch>
        </p:blipFill>
        <p:spPr>
          <a:xfrm>
            <a:off x="251520" y="4653136"/>
            <a:ext cx="8892480" cy="1904231"/>
          </a:xfrm>
          <a:prstGeom prst="rect">
            <a:avLst/>
          </a:prstGeom>
        </p:spPr>
      </p:pic>
      <p:pic>
        <p:nvPicPr>
          <p:cNvPr id="5"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429" y="128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432050" y="816997"/>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2301014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87624" y="88600"/>
            <a:ext cx="7560840" cy="1036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cs typeface="B Titr" panose="00000700000000000000" pitchFamily="2" charset="-78"/>
              </a:rPr>
              <a:t>محاسبه جریمه توان راکتیو چند نمونه قبض</a:t>
            </a:r>
            <a:endParaRPr lang="en-US" sz="2400" dirty="0">
              <a:cs typeface="B Titr" panose="000007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45" y="1268760"/>
            <a:ext cx="8744556" cy="5278202"/>
          </a:xfrm>
          <a:prstGeom prst="rect">
            <a:avLst/>
          </a:prstGeom>
        </p:spPr>
      </p:pic>
      <p:cxnSp>
        <p:nvCxnSpPr>
          <p:cNvPr id="7" name="Straight Connector 6"/>
          <p:cNvCxnSpPr/>
          <p:nvPr/>
        </p:nvCxnSpPr>
        <p:spPr>
          <a:xfrm>
            <a:off x="3059832" y="4149080"/>
            <a:ext cx="5040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791580" y="3717032"/>
            <a:ext cx="79208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4533853" y="4509120"/>
            <a:ext cx="5040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a:off x="1187624" y="5445224"/>
            <a:ext cx="504056" cy="0"/>
          </a:xfrm>
          <a:prstGeom prst="line">
            <a:avLst/>
          </a:prstGeom>
        </p:spPr>
        <p:style>
          <a:lnRef idx="3">
            <a:schemeClr val="accent6"/>
          </a:lnRef>
          <a:fillRef idx="0">
            <a:schemeClr val="accent6"/>
          </a:fillRef>
          <a:effectRef idx="2">
            <a:schemeClr val="accent6"/>
          </a:effectRef>
          <a:fontRef idx="minor">
            <a:schemeClr val="tx1"/>
          </a:fontRef>
        </p:style>
      </p:cxnSp>
      <p:sp>
        <p:nvSpPr>
          <p:cNvPr id="4" name="Rounded Rectangle 3"/>
          <p:cNvSpPr/>
          <p:nvPr/>
        </p:nvSpPr>
        <p:spPr>
          <a:xfrm>
            <a:off x="2987824" y="5445224"/>
            <a:ext cx="5760640" cy="754315"/>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r>
              <a:rPr lang="fa-IR" sz="1600" dirty="0" smtClean="0">
                <a:solidFill>
                  <a:srgbClr val="FF0000"/>
                </a:solidFill>
                <a:cs typeface="B Zar" panose="00000400000000000000" pitchFamily="2" charset="-78"/>
              </a:rPr>
              <a:t>3</a:t>
            </a:r>
            <a:r>
              <a:rPr lang="fa-IR" sz="1600" dirty="0" smtClean="0">
                <a:cs typeface="B Zar" panose="00000400000000000000" pitchFamily="2" charset="-78"/>
              </a:rPr>
              <a:t> * ((مبلغ قبض) * ضریب زیان )= مبلغ انرژی راکتیو</a:t>
            </a:r>
          </a:p>
          <a:p>
            <a:r>
              <a:rPr lang="fa-IR" sz="1200" dirty="0" smtClean="0">
                <a:cs typeface="B Zar" panose="00000400000000000000" pitchFamily="2" charset="-78"/>
              </a:rPr>
              <a:t>تفاوت انقضای پروانه+تجاوز از قدرت +تفاوت تعرفه انشعاب آزاد +آبونمان+بهای قدرت+جمع بهای انرژی تعرفه ها= مبلغ قبض</a:t>
            </a:r>
            <a:endParaRPr lang="en-US" sz="1200" dirty="0">
              <a:cs typeface="B Zar" panose="00000400000000000000" pitchFamily="2" charset="-78"/>
            </a:endParaRPr>
          </a:p>
        </p:txBody>
      </p:sp>
      <p:sp>
        <p:nvSpPr>
          <p:cNvPr id="9" name="Rectangle 4"/>
          <p:cNvSpPr txBox="1">
            <a:spLocks noChangeArrowheads="1"/>
          </p:cNvSpPr>
          <p:nvPr/>
        </p:nvSpPr>
        <p:spPr bwMode="gray">
          <a:xfrm>
            <a:off x="-296934" y="768632"/>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11"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545" y="79086"/>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401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9144" y="476672"/>
            <a:ext cx="7453336" cy="2088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547156" y="766223"/>
            <a:ext cx="7129300" cy="1509130"/>
          </a:xfrm>
          <a:prstGeom prst="rect">
            <a:avLst/>
          </a:prstGeom>
        </p:spPr>
      </p:pic>
      <p:pic>
        <p:nvPicPr>
          <p:cNvPr id="4" name="Picture 3"/>
          <p:cNvPicPr>
            <a:picLocks noChangeAspect="1"/>
          </p:cNvPicPr>
          <p:nvPr/>
        </p:nvPicPr>
        <p:blipFill>
          <a:blip r:embed="rId3"/>
          <a:stretch>
            <a:fillRect/>
          </a:stretch>
        </p:blipFill>
        <p:spPr>
          <a:xfrm>
            <a:off x="1122951" y="2869985"/>
            <a:ext cx="4152900" cy="3400425"/>
          </a:xfrm>
          <a:prstGeom prst="rect">
            <a:avLst/>
          </a:prstGeom>
        </p:spPr>
      </p:pic>
      <p:pic>
        <p:nvPicPr>
          <p:cNvPr id="5"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403449" y="1020660"/>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459236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1923" y="1778721"/>
            <a:ext cx="8064896" cy="12089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Rounded Rectangle 3"/>
          <p:cNvSpPr/>
          <p:nvPr/>
        </p:nvSpPr>
        <p:spPr>
          <a:xfrm>
            <a:off x="755576" y="3150309"/>
            <a:ext cx="8064896"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a:off x="632919" y="1868818"/>
            <a:ext cx="7776864" cy="800100"/>
          </a:xfrm>
          <a:prstGeom prst="rect">
            <a:avLst/>
          </a:prstGeom>
        </p:spPr>
      </p:pic>
      <p:pic>
        <p:nvPicPr>
          <p:cNvPr id="7" name="Picture 6"/>
          <p:cNvPicPr>
            <a:picLocks noChangeAspect="1"/>
          </p:cNvPicPr>
          <p:nvPr/>
        </p:nvPicPr>
        <p:blipFill>
          <a:blip r:embed="rId3"/>
          <a:stretch>
            <a:fillRect/>
          </a:stretch>
        </p:blipFill>
        <p:spPr>
          <a:xfrm>
            <a:off x="1115616" y="3312990"/>
            <a:ext cx="6467475" cy="466725"/>
          </a:xfrm>
          <a:prstGeom prst="rect">
            <a:avLst/>
          </a:prstGeom>
        </p:spPr>
      </p:pic>
      <p:pic>
        <p:nvPicPr>
          <p:cNvPr id="3" name="Picture 2"/>
          <p:cNvPicPr>
            <a:picLocks noChangeAspect="1"/>
          </p:cNvPicPr>
          <p:nvPr/>
        </p:nvPicPr>
        <p:blipFill>
          <a:blip r:embed="rId4"/>
          <a:stretch>
            <a:fillRect/>
          </a:stretch>
        </p:blipFill>
        <p:spPr>
          <a:xfrm>
            <a:off x="-324544" y="856059"/>
            <a:ext cx="1743607" cy="560881"/>
          </a:xfrm>
          <a:prstGeom prst="rect">
            <a:avLst/>
          </a:prstGeom>
        </p:spPr>
      </p:pic>
      <p:pic>
        <p:nvPicPr>
          <p:cNvPr id="8" name="Picture 9" descr="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4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19" y="785441"/>
            <a:ext cx="8856984" cy="5795204"/>
          </a:xfrm>
          <a:prstGeom prst="rect">
            <a:avLst/>
          </a:prstGeom>
        </p:spPr>
      </p:pic>
      <p:pic>
        <p:nvPicPr>
          <p:cNvPr id="3"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461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27784" y="332656"/>
            <a:ext cx="5832648"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rtl="1"/>
            <a:r>
              <a:rPr lang="fa-IR" dirty="0" smtClean="0">
                <a:cs typeface="B Titr" panose="00000700000000000000" pitchFamily="2" charset="-78"/>
              </a:rPr>
              <a:t>تخمین ضریب توان از روی بار</a:t>
            </a:r>
            <a:endParaRPr lang="en-US" dirty="0">
              <a:cs typeface="B Titr" panose="00000700000000000000" pitchFamily="2" charset="-78"/>
            </a:endParaRPr>
          </a:p>
        </p:txBody>
      </p:sp>
      <p:sp>
        <p:nvSpPr>
          <p:cNvPr id="4" name="Rounded Rectangle 3"/>
          <p:cNvSpPr/>
          <p:nvPr/>
        </p:nvSpPr>
        <p:spPr>
          <a:xfrm>
            <a:off x="16588" y="980728"/>
            <a:ext cx="8820472" cy="158417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457200" indent="-457200" algn="r" rtl="1">
              <a:buFont typeface="+mj-lt"/>
              <a:buAutoNum type="arabicPeriod"/>
            </a:pPr>
            <a:r>
              <a:rPr lang="fa-IR" sz="2800" dirty="0" smtClean="0">
                <a:cs typeface="B Zar" panose="00000400000000000000" pitchFamily="2" charset="-78"/>
              </a:rPr>
              <a:t>ضریب توان برای موتورهای سه فاز معمولا بین 0.75تا 0.88 است</a:t>
            </a:r>
            <a:r>
              <a:rPr lang="fa-IR" sz="2800" dirty="0" smtClean="0"/>
              <a:t>.</a:t>
            </a:r>
          </a:p>
          <a:p>
            <a:pPr marL="457200" indent="-457200" algn="r" rtl="1">
              <a:buFont typeface="+mj-lt"/>
              <a:buAutoNum type="arabicPeriod"/>
            </a:pPr>
            <a:r>
              <a:rPr lang="fa-IR" sz="2800" dirty="0" smtClean="0">
                <a:cs typeface="B Zar" panose="00000400000000000000" pitchFamily="2" charset="-78"/>
              </a:rPr>
              <a:t>ضریب توان لامپ های التهابی و هیتر ها یک است.</a:t>
            </a:r>
          </a:p>
          <a:p>
            <a:pPr marL="457200" indent="-457200" algn="r" rtl="1">
              <a:buFont typeface="+mj-lt"/>
              <a:buAutoNum type="arabicPeriod"/>
            </a:pPr>
            <a:r>
              <a:rPr lang="fa-IR" sz="2800" dirty="0" smtClean="0">
                <a:cs typeface="B Zar" panose="00000400000000000000" pitchFamily="2" charset="-78"/>
              </a:rPr>
              <a:t>ضریب توان لامپ های گازی و فلورسنت بین 0.4 تا 0.6 است</a:t>
            </a:r>
            <a:endParaRPr lang="en-US" sz="2800" dirty="0">
              <a:cs typeface="B Zar" panose="00000400000000000000" pitchFamily="2" charset="-78"/>
            </a:endParaRPr>
          </a:p>
        </p:txBody>
      </p:sp>
      <p:pic>
        <p:nvPicPr>
          <p:cNvPr id="5" name="Picture 4"/>
          <p:cNvPicPr>
            <a:picLocks noChangeAspect="1"/>
          </p:cNvPicPr>
          <p:nvPr/>
        </p:nvPicPr>
        <p:blipFill>
          <a:blip r:embed="rId2"/>
          <a:stretch>
            <a:fillRect/>
          </a:stretch>
        </p:blipFill>
        <p:spPr>
          <a:xfrm>
            <a:off x="179512" y="2708920"/>
            <a:ext cx="8784976" cy="3888432"/>
          </a:xfrm>
          <a:prstGeom prst="rect">
            <a:avLst/>
          </a:prstGeom>
        </p:spPr>
      </p:pic>
      <p:pic>
        <p:nvPicPr>
          <p:cNvPr id="6"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571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836712"/>
            <a:ext cx="8064896" cy="5138117"/>
          </a:xfrm>
          <a:prstGeom prst="rect">
            <a:avLst/>
          </a:prstGeom>
        </p:spPr>
      </p:pic>
      <p:pic>
        <p:nvPicPr>
          <p:cNvPr id="3"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970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59832" y="116632"/>
            <a:ext cx="5832648" cy="360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r" rtl="1"/>
            <a:r>
              <a:rPr lang="fa-IR" dirty="0" smtClean="0">
                <a:cs typeface="B Titr" panose="00000700000000000000" pitchFamily="2" charset="-78"/>
              </a:rPr>
              <a:t>تخمین خازن با استفاده از جدول ضریب </a:t>
            </a:r>
            <a:r>
              <a:rPr lang="en-US" dirty="0" smtClean="0">
                <a:cs typeface="B Titr" panose="00000700000000000000" pitchFamily="2" charset="-78"/>
              </a:rPr>
              <a:t>K</a:t>
            </a:r>
            <a:endParaRPr lang="en-US" dirty="0">
              <a:cs typeface="B Titr" panose="000007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09" y="510751"/>
            <a:ext cx="8064896" cy="546735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195736" y="6188732"/>
            <a:ext cx="3960440" cy="4806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6212160"/>
            <a:ext cx="3067050" cy="457200"/>
          </a:xfrm>
          <a:prstGeom prst="rect">
            <a:avLst/>
          </a:prstGeom>
        </p:spPr>
      </p:pic>
      <p:pic>
        <p:nvPicPr>
          <p:cNvPr id="8"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969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59632" y="1124744"/>
            <a:ext cx="720080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نکاتی در خصوص مدیریت سمت تقاضا در دستگاههای اجرایی</a:t>
            </a:r>
            <a:endParaRPr lang="en-US" dirty="0">
              <a:cs typeface="B Titr" panose="00000700000000000000" pitchFamily="2" charset="-78"/>
            </a:endParaRPr>
          </a:p>
        </p:txBody>
      </p:sp>
      <p:sp>
        <p:nvSpPr>
          <p:cNvPr id="3" name="Rounded Rectangle 2"/>
          <p:cNvSpPr/>
          <p:nvPr/>
        </p:nvSpPr>
        <p:spPr>
          <a:xfrm>
            <a:off x="827584" y="2348880"/>
            <a:ext cx="8064896" cy="3096344"/>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342900" indent="-342900" algn="r" rtl="1">
              <a:buFont typeface="Wingdings" panose="05000000000000000000" pitchFamily="2" charset="2"/>
              <a:buChar char="q"/>
            </a:pPr>
            <a:r>
              <a:rPr lang="fa-IR" dirty="0" smtClean="0">
                <a:cs typeface="B Zar" panose="00000400000000000000" pitchFamily="2" charset="-78"/>
              </a:rPr>
              <a:t>بهره گیری از مولدهای اضطراری و بهره گیری از سلول های خورشیدی</a:t>
            </a:r>
          </a:p>
          <a:p>
            <a:pPr marL="342900" indent="-342900" algn="r" rtl="1">
              <a:buFont typeface="Wingdings" panose="05000000000000000000" pitchFamily="2" charset="2"/>
              <a:buChar char="q"/>
            </a:pPr>
            <a:r>
              <a:rPr lang="fa-IR" dirty="0" smtClean="0">
                <a:cs typeface="B Zar" panose="00000400000000000000" pitchFamily="2" charset="-78"/>
              </a:rPr>
              <a:t>اجرای خودممیزی انرژی ساختمان از طریق مدیران انرژی ادارات جهت شناسایی فرصت های صرفه جویی.</a:t>
            </a:r>
          </a:p>
          <a:p>
            <a:pPr marL="342900" indent="-342900" algn="r" rtl="1">
              <a:buFont typeface="Wingdings" panose="05000000000000000000" pitchFamily="2" charset="2"/>
              <a:buChar char="q"/>
            </a:pPr>
            <a:r>
              <a:rPr lang="fa-IR" dirty="0" smtClean="0">
                <a:cs typeface="B Zar" panose="00000400000000000000" pitchFamily="2" charset="-78"/>
              </a:rPr>
              <a:t>خاموش نمودن سیستم سرمایشی و روشنایی یک ساعت زودتر در پیک تابستان و در روزهای تعطیل و اجرای درست مصوبه  هیات دولت در تابستان مبنی بر کاهش بار حداقل 30 درصدی نسبت به تابستان سال گذشته</a:t>
            </a:r>
          </a:p>
          <a:p>
            <a:pPr marL="342900" indent="-342900" algn="r" rtl="1">
              <a:buFont typeface="Wingdings" panose="05000000000000000000" pitchFamily="2" charset="2"/>
              <a:buChar char="q"/>
            </a:pPr>
            <a:r>
              <a:rPr lang="fa-IR" dirty="0" smtClean="0">
                <a:cs typeface="B Zar" panose="00000400000000000000" pitchFamily="2" charset="-78"/>
              </a:rPr>
              <a:t>همکاری در برنامه های مدیریت بار تابستان در بازه 11 تا 13 و برای ماههای تیر مرداد</a:t>
            </a:r>
          </a:p>
          <a:p>
            <a:pPr marL="342900" indent="-342900" algn="r" rtl="1">
              <a:buFont typeface="Wingdings" panose="05000000000000000000" pitchFamily="2" charset="2"/>
              <a:buChar char="q"/>
            </a:pPr>
            <a:r>
              <a:rPr lang="fa-IR" dirty="0" smtClean="0">
                <a:cs typeface="B Zar" panose="00000400000000000000" pitchFamily="2" charset="-78"/>
              </a:rPr>
              <a:t>اجرای سیستم کنترل اتوماتیک سیستم های سرمایشی ادارات</a:t>
            </a:r>
            <a:endParaRPr lang="en-US" dirty="0">
              <a:cs typeface="B Zar" panose="00000400000000000000" pitchFamily="2" charset="-78"/>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24544" y="844303"/>
            <a:ext cx="1743607" cy="560881"/>
          </a:xfrm>
          <a:prstGeom prst="rect">
            <a:avLst/>
          </a:prstGeom>
        </p:spPr>
      </p:pic>
    </p:spTree>
    <p:extLst>
      <p:ext uri="{BB962C8B-B14F-4D97-AF65-F5344CB8AC3E}">
        <p14:creationId xmlns:p14="http://schemas.microsoft.com/office/powerpoint/2010/main" val="30898682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13638" y="260648"/>
            <a:ext cx="6372708" cy="4320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800" dirty="0" smtClean="0">
                <a:cs typeface="B Titr" panose="00000700000000000000" pitchFamily="2" charset="-78"/>
              </a:rPr>
              <a:t>الزام کلیه دستگاههای اجرایی به منظور تامین برق </a:t>
            </a:r>
            <a:endParaRPr lang="en-US" sz="1800" dirty="0">
              <a:cs typeface="B Titr" panose="00000700000000000000" pitchFamily="2" charset="-78"/>
            </a:endParaRPr>
          </a:p>
        </p:txBody>
      </p:sp>
      <p:pic>
        <p:nvPicPr>
          <p:cNvPr id="5" name="Picture 4"/>
          <p:cNvPicPr>
            <a:picLocks noChangeAspect="1"/>
          </p:cNvPicPr>
          <p:nvPr/>
        </p:nvPicPr>
        <p:blipFill>
          <a:blip r:embed="rId2"/>
          <a:stretch>
            <a:fillRect/>
          </a:stretch>
        </p:blipFill>
        <p:spPr>
          <a:xfrm>
            <a:off x="827584" y="764704"/>
            <a:ext cx="7344816" cy="544060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324544" y="856059"/>
            <a:ext cx="1743607" cy="560881"/>
          </a:xfrm>
          <a:prstGeom prst="rect">
            <a:avLst/>
          </a:prstGeom>
        </p:spPr>
      </p:pic>
      <p:pic>
        <p:nvPicPr>
          <p:cNvPr id="6"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497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66887" y="926604"/>
            <a:ext cx="6858000" cy="842466"/>
          </a:xfrm>
          <a:prstGeom prst="roundRect">
            <a:avLst/>
          </a:prstGeom>
        </p:spPr>
        <p:style>
          <a:lnRef idx="2">
            <a:schemeClr val="accent2"/>
          </a:lnRef>
          <a:fillRef idx="1">
            <a:schemeClr val="lt1"/>
          </a:fillRef>
          <a:effectRef idx="0">
            <a:schemeClr val="accent2"/>
          </a:effectRef>
          <a:fontRef idx="minor">
            <a:schemeClr val="dk1"/>
          </a:fontRef>
        </p:style>
        <p:txBody>
          <a:bodyPr rtlCol="1" anchor="b"/>
          <a:lstStyle/>
          <a:p>
            <a:pPr algn="ctr" rtl="1" eaLnBrk="1" hangingPunct="1">
              <a:lnSpc>
                <a:spcPct val="150000"/>
              </a:lnSpc>
              <a:defRPr/>
            </a:pPr>
            <a:r>
              <a:rPr lang="fa-IR" sz="2800" dirty="0" smtClean="0">
                <a:ln>
                  <a:solidFill>
                    <a:prstClr val="black"/>
                  </a:solidFill>
                </a:ln>
                <a:solidFill>
                  <a:srgbClr val="002060"/>
                </a:solidFill>
                <a:latin typeface="IranNastaliq" pitchFamily="18" charset="0"/>
                <a:cs typeface="B Zar" panose="00000400000000000000" pitchFamily="2" charset="-78"/>
              </a:rPr>
              <a:t>ماهیت شبکه توزیع ماهیتی پویا و در حال رشد</a:t>
            </a:r>
            <a:endParaRPr lang="fa-IR" sz="2800" dirty="0">
              <a:ln>
                <a:solidFill>
                  <a:prstClr val="black"/>
                </a:solidFill>
              </a:ln>
              <a:solidFill>
                <a:srgbClr val="002060"/>
              </a:solidFill>
              <a:latin typeface="IranNastaliq" pitchFamily="18" charset="0"/>
              <a:cs typeface="B Zar" panose="00000400000000000000" pitchFamily="2" charset="-78"/>
            </a:endParaRPr>
          </a:p>
        </p:txBody>
      </p:sp>
      <p:sp>
        <p:nvSpPr>
          <p:cNvPr id="2" name="Title 1"/>
          <p:cNvSpPr txBox="1">
            <a:spLocks/>
          </p:cNvSpPr>
          <p:nvPr/>
        </p:nvSpPr>
        <p:spPr>
          <a:xfrm>
            <a:off x="914400" y="457200"/>
            <a:ext cx="8229600" cy="1143000"/>
          </a:xfrm>
          <a:prstGeom prst="rect">
            <a:avLst/>
          </a:prstGeom>
        </p:spPr>
        <p:txBody>
          <a:bodyPr>
            <a:normAutofit/>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a:lstStyle>
          <a:p>
            <a:endParaRPr lang="fa-IR" sz="3200" b="1" dirty="0">
              <a:ln w="12700">
                <a:solidFill>
                  <a:schemeClr val="accent5"/>
                </a:solidFill>
                <a:prstDash val="solid"/>
              </a:ln>
              <a:pattFill prst="ltDnDiag">
                <a:fgClr>
                  <a:schemeClr val="accent5">
                    <a:lumMod val="60000"/>
                    <a:lumOff val="40000"/>
                  </a:schemeClr>
                </a:fgClr>
                <a:bgClr>
                  <a:schemeClr val="bg1"/>
                </a:bgClr>
              </a:pattFill>
              <a:latin typeface="IranNastaliq" pitchFamily="18" charset="0"/>
              <a:ea typeface="+mn-ea"/>
              <a:cs typeface="B Titr" pitchFamily="2" charset="-78"/>
            </a:endParaRPr>
          </a:p>
        </p:txBody>
      </p:sp>
      <p:pic>
        <p:nvPicPr>
          <p:cNvPr id="6"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gray">
          <a:xfrm>
            <a:off x="-166688" y="926604"/>
            <a:ext cx="1933575" cy="298450"/>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8" name="Oval 7"/>
          <p:cNvSpPr/>
          <p:nvPr/>
        </p:nvSpPr>
        <p:spPr>
          <a:xfrm>
            <a:off x="6660232" y="2996952"/>
            <a:ext cx="2160240" cy="20162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افزایش درخواست انرژی الکتریکی</a:t>
            </a:r>
            <a:endParaRPr lang="en-US" dirty="0">
              <a:cs typeface="B Zar" panose="00000400000000000000" pitchFamily="2" charset="-78"/>
            </a:endParaRPr>
          </a:p>
        </p:txBody>
      </p:sp>
      <p:cxnSp>
        <p:nvCxnSpPr>
          <p:cNvPr id="10" name="Straight Arrow Connector 9"/>
          <p:cNvCxnSpPr/>
          <p:nvPr/>
        </p:nvCxnSpPr>
        <p:spPr>
          <a:xfrm flipH="1">
            <a:off x="5148064" y="4005064"/>
            <a:ext cx="151216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4" name="Oval 13"/>
          <p:cNvSpPr/>
          <p:nvPr/>
        </p:nvSpPr>
        <p:spPr>
          <a:xfrm>
            <a:off x="3059832" y="3068960"/>
            <a:ext cx="2088232" cy="20522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نیاز به انتقال توان بیشتر</a:t>
            </a:r>
            <a:endParaRPr lang="en-US" dirty="0">
              <a:cs typeface="B Zar" panose="00000400000000000000" pitchFamily="2" charset="-78"/>
            </a:endParaRPr>
          </a:p>
        </p:txBody>
      </p:sp>
      <p:cxnSp>
        <p:nvCxnSpPr>
          <p:cNvPr id="16" name="Straight Arrow Connector 15"/>
          <p:cNvCxnSpPr>
            <a:endCxn id="17" idx="3"/>
          </p:cNvCxnSpPr>
          <p:nvPr/>
        </p:nvCxnSpPr>
        <p:spPr>
          <a:xfrm flipH="1" flipV="1">
            <a:off x="2267744" y="3212976"/>
            <a:ext cx="799493" cy="56244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Rounded Rectangle 16"/>
          <p:cNvSpPr/>
          <p:nvPr/>
        </p:nvSpPr>
        <p:spPr>
          <a:xfrm>
            <a:off x="107504" y="2780928"/>
            <a:ext cx="2160240" cy="8640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احداث دایمی خطوط و تجهیزات جدید</a:t>
            </a:r>
            <a:endParaRPr lang="en-US" dirty="0">
              <a:cs typeface="B Zar" panose="00000400000000000000" pitchFamily="2" charset="-78"/>
            </a:endParaRPr>
          </a:p>
        </p:txBody>
      </p:sp>
      <p:cxnSp>
        <p:nvCxnSpPr>
          <p:cNvPr id="22" name="Straight Arrow Connector 21"/>
          <p:cNvCxnSpPr/>
          <p:nvPr/>
        </p:nvCxnSpPr>
        <p:spPr>
          <a:xfrm flipH="1">
            <a:off x="2303748" y="4653136"/>
            <a:ext cx="900100" cy="53568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5" name="Rounded Rectangle 24"/>
          <p:cNvSpPr/>
          <p:nvPr/>
        </p:nvSpPr>
        <p:spPr>
          <a:xfrm>
            <a:off x="145988" y="4437113"/>
            <a:ext cx="2157759" cy="16575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بهره گیری از راهکارهای مدیریت سمت تقاضا، کاهش تلفات، تجهیز و اصلاح خطوط موجود</a:t>
            </a:r>
            <a:endParaRPr lang="en-US" dirty="0">
              <a:cs typeface="B Zar" panose="00000400000000000000" pitchFamily="2" charset="-78"/>
            </a:endParaRPr>
          </a:p>
        </p:txBody>
      </p:sp>
    </p:spTree>
    <p:extLst>
      <p:ext uri="{BB962C8B-B14F-4D97-AF65-F5344CB8AC3E}">
        <p14:creationId xmlns:p14="http://schemas.microsoft.com/office/powerpoint/2010/main" val="2462131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306" y="-400621"/>
            <a:ext cx="12080612" cy="7659241"/>
          </a:xfrm>
          <a:prstGeom prst="rect">
            <a:avLst/>
          </a:prstGeom>
        </p:spPr>
      </p:pic>
    </p:spTree>
    <p:extLst>
      <p:ext uri="{BB962C8B-B14F-4D97-AF65-F5344CB8AC3E}">
        <p14:creationId xmlns:p14="http://schemas.microsoft.com/office/powerpoint/2010/main" val="32942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59632" y="476672"/>
            <a:ext cx="5760640" cy="5040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لزوم کاهش مصرف ادارات تابستان </a:t>
            </a:r>
            <a:endParaRPr lang="en-US" dirty="0">
              <a:cs typeface="B Titr" panose="00000700000000000000" pitchFamily="2" charset="-78"/>
            </a:endParaRPr>
          </a:p>
        </p:txBody>
      </p:sp>
      <p:pic>
        <p:nvPicPr>
          <p:cNvPr id="4"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rot="172665">
            <a:off x="-384339" y="701324"/>
            <a:ext cx="1702660" cy="547709"/>
          </a:xfrm>
          <a:prstGeom prst="rect">
            <a:avLst/>
          </a:prstGeom>
        </p:spPr>
      </p:pic>
      <p:pic>
        <p:nvPicPr>
          <p:cNvPr id="8" name="Picture 7"/>
          <p:cNvPicPr>
            <a:picLocks noChangeAspect="1"/>
          </p:cNvPicPr>
          <p:nvPr/>
        </p:nvPicPr>
        <p:blipFill>
          <a:blip r:embed="rId4"/>
          <a:stretch>
            <a:fillRect/>
          </a:stretch>
        </p:blipFill>
        <p:spPr>
          <a:xfrm>
            <a:off x="0" y="1310582"/>
            <a:ext cx="9036496" cy="5269615"/>
          </a:xfrm>
          <a:prstGeom prst="rect">
            <a:avLst/>
          </a:prstGeom>
        </p:spPr>
      </p:pic>
    </p:spTree>
    <p:extLst>
      <p:ext uri="{BB962C8B-B14F-4D97-AF65-F5344CB8AC3E}">
        <p14:creationId xmlns:p14="http://schemas.microsoft.com/office/powerpoint/2010/main" val="17851310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51720" y="6395"/>
            <a:ext cx="5760640" cy="5040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Titr" panose="00000700000000000000" pitchFamily="2" charset="-78"/>
              </a:rPr>
              <a:t>طرح پاسخگویی بارادارات</a:t>
            </a:r>
            <a:endParaRPr lang="en-US"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899592" y="836712"/>
            <a:ext cx="7848872" cy="5714551"/>
          </a:xfrm>
          <a:prstGeom prst="rect">
            <a:avLst/>
          </a:prstGeom>
        </p:spPr>
      </p:pic>
      <p:pic>
        <p:nvPicPr>
          <p:cNvPr id="4"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324544" y="856059"/>
            <a:ext cx="1743607" cy="560881"/>
          </a:xfrm>
          <a:prstGeom prst="rect">
            <a:avLst/>
          </a:prstGeom>
        </p:spPr>
      </p:pic>
    </p:spTree>
    <p:extLst>
      <p:ext uri="{BB962C8B-B14F-4D97-AF65-F5344CB8AC3E}">
        <p14:creationId xmlns:p14="http://schemas.microsoft.com/office/powerpoint/2010/main" val="2026636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1640" y="404664"/>
            <a:ext cx="6408712" cy="100811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800" dirty="0" smtClean="0">
                <a:cs typeface="B Titr" panose="00000700000000000000" pitchFamily="2" charset="-78"/>
              </a:rPr>
              <a:t>چک لیست خود ممیزی ادارات</a:t>
            </a:r>
            <a:endParaRPr lang="fa-IR" sz="2800" dirty="0">
              <a:cs typeface="B Titr" panose="00000700000000000000" pitchFamily="2" charset="-78"/>
            </a:endParaRPr>
          </a:p>
        </p:txBody>
      </p:sp>
      <p:sp>
        <p:nvSpPr>
          <p:cNvPr id="3" name="Rounded Rectangle 2"/>
          <p:cNvSpPr/>
          <p:nvPr/>
        </p:nvSpPr>
        <p:spPr>
          <a:xfrm>
            <a:off x="467544" y="1844824"/>
            <a:ext cx="8064896" cy="3888432"/>
          </a:xfrm>
          <a:prstGeom prst="roundRect">
            <a:avLst/>
          </a:prstGeom>
        </p:spPr>
        <p:style>
          <a:lnRef idx="2">
            <a:schemeClr val="accent6"/>
          </a:lnRef>
          <a:fillRef idx="1">
            <a:schemeClr val="lt1"/>
          </a:fillRef>
          <a:effectRef idx="0">
            <a:schemeClr val="accent6"/>
          </a:effectRef>
          <a:fontRef idx="minor">
            <a:schemeClr val="dk1"/>
          </a:fontRef>
        </p:style>
        <p:txBody>
          <a:bodyPr rtlCol="1" anchor="t"/>
          <a:lstStyle/>
          <a:p>
            <a:pPr algn="r" rtl="1"/>
            <a:r>
              <a:rPr lang="fa-IR" sz="2400" dirty="0" smtClean="0">
                <a:cs typeface="B Zar" panose="00000400000000000000" pitchFamily="2" charset="-78"/>
              </a:rPr>
              <a:t>این چک لیست نوعی ممیزی عبوری است که خود شامل 5 بخش کلی می باشند:</a:t>
            </a:r>
          </a:p>
          <a:p>
            <a:pPr algn="r" rtl="1"/>
            <a:r>
              <a:rPr lang="fa-IR" sz="2400" dirty="0" smtClean="0">
                <a:cs typeface="B Zar" panose="00000400000000000000" pitchFamily="2" charset="-78"/>
              </a:rPr>
              <a:t>بخش اول : اطلاعات مربوط به نوع و میزان مصرف برق و گاز ساختمان که با استفاده از اطلاعات سه سال مصرف گاز و برق میتوان برچسب انرژی ساختمان را محاسبه کرد و به نوعی وضعیت ساختمان از لحاظ تلف انرژی مشخص میگردد.</a:t>
            </a:r>
          </a:p>
          <a:p>
            <a:pPr algn="r" rtl="1"/>
            <a:r>
              <a:rPr lang="fa-IR" sz="2400" dirty="0" smtClean="0">
                <a:cs typeface="B Zar" panose="00000400000000000000" pitchFamily="2" charset="-78"/>
              </a:rPr>
              <a:t>بخش دوم: راهکارهایی در خصوص سیستم های روشنایی</a:t>
            </a:r>
          </a:p>
          <a:p>
            <a:pPr algn="r" rtl="1"/>
            <a:r>
              <a:rPr lang="fa-IR" sz="2400" dirty="0" smtClean="0">
                <a:cs typeface="B Zar" panose="00000400000000000000" pitchFamily="2" charset="-78"/>
              </a:rPr>
              <a:t>بخش سوم: </a:t>
            </a:r>
            <a:r>
              <a:rPr lang="fa-IR" sz="2400" dirty="0">
                <a:cs typeface="B Zar" panose="00000400000000000000" pitchFamily="2" charset="-78"/>
              </a:rPr>
              <a:t>راهکارهایی در خصوص سیستم های </a:t>
            </a:r>
            <a:r>
              <a:rPr lang="fa-IR" sz="2400" dirty="0" smtClean="0">
                <a:cs typeface="B Zar" panose="00000400000000000000" pitchFamily="2" charset="-78"/>
              </a:rPr>
              <a:t>سرمایش و گرمایش</a:t>
            </a:r>
            <a:endParaRPr lang="fa-IR" sz="2400" dirty="0">
              <a:cs typeface="B Zar" panose="00000400000000000000" pitchFamily="2" charset="-78"/>
            </a:endParaRPr>
          </a:p>
          <a:p>
            <a:pPr algn="r" rtl="1"/>
            <a:r>
              <a:rPr lang="fa-IR" sz="2400" dirty="0" smtClean="0">
                <a:cs typeface="B Zar" panose="00000400000000000000" pitchFamily="2" charset="-78"/>
              </a:rPr>
              <a:t>بخش دوم: راهکارهایی در خصوص پوسته ساختمان و عایقکاری(پنجره دوجداره،عایقکاری درب و پنجره،درب اتوماتیک و..)</a:t>
            </a:r>
          </a:p>
          <a:p>
            <a:pPr algn="r" rtl="1"/>
            <a:r>
              <a:rPr lang="fa-IR" sz="2400" dirty="0">
                <a:cs typeface="B Zar" panose="00000400000000000000" pitchFamily="2" charset="-78"/>
              </a:rPr>
              <a:t>بخش دوم: راهکارهایی در خصوص سیستم های </a:t>
            </a:r>
            <a:r>
              <a:rPr lang="fa-IR" sz="2400" dirty="0" smtClean="0">
                <a:cs typeface="B Zar" panose="00000400000000000000" pitchFamily="2" charset="-78"/>
              </a:rPr>
              <a:t>اداری(پرینتر،رایانه،اسکنر و...)</a:t>
            </a:r>
            <a:endParaRPr lang="fa-IR" sz="2400" dirty="0">
              <a:cs typeface="B Zar" panose="00000400000000000000" pitchFamily="2" charset="-78"/>
            </a:endParaRPr>
          </a:p>
          <a:p>
            <a:pPr algn="r" rtl="1"/>
            <a:endParaRPr lang="fa-IR" dirty="0" smtClean="0"/>
          </a:p>
          <a:p>
            <a:pPr algn="r" rtl="1"/>
            <a:endParaRPr lang="fa-IR" dirty="0"/>
          </a:p>
          <a:p>
            <a:pPr algn="r" rtl="1"/>
            <a:endParaRPr lang="fa-IR" dirty="0" smtClean="0"/>
          </a:p>
          <a:p>
            <a:pPr algn="r" rtl="1"/>
            <a:endParaRPr lang="fa-IR" dirty="0"/>
          </a:p>
        </p:txBody>
      </p:sp>
      <p:sp>
        <p:nvSpPr>
          <p:cNvPr id="4" name="Rounded Rectangle 3"/>
          <p:cNvSpPr/>
          <p:nvPr/>
        </p:nvSpPr>
        <p:spPr>
          <a:xfrm>
            <a:off x="1331640" y="5913276"/>
            <a:ext cx="6696744" cy="82809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dirty="0" smtClean="0">
                <a:cs typeface="B Zar" panose="00000400000000000000" pitchFamily="2" charset="-78"/>
              </a:rPr>
              <a:t>رعایت نکات و راهکارهای چک لیست خودممیزی میتواند حداقل 10 درصد صرفه جویی به همراه داشته باشد </a:t>
            </a:r>
            <a:endParaRPr lang="fa-IR" dirty="0">
              <a:cs typeface="B Zar" panose="00000400000000000000" pitchFamily="2" charset="-78"/>
            </a:endParaRPr>
          </a:p>
        </p:txBody>
      </p:sp>
      <p:pic>
        <p:nvPicPr>
          <p:cNvPr id="5"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7903"/>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324544" y="856059"/>
            <a:ext cx="1743607" cy="560881"/>
          </a:xfrm>
          <a:prstGeom prst="rect">
            <a:avLst/>
          </a:prstGeom>
        </p:spPr>
      </p:pic>
    </p:spTree>
    <p:extLst>
      <p:ext uri="{BB962C8B-B14F-4D97-AF65-F5344CB8AC3E}">
        <p14:creationId xmlns:p14="http://schemas.microsoft.com/office/powerpoint/2010/main" val="4256903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43108" y="214290"/>
            <a:ext cx="6643734" cy="78581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justLow" rtl="1"/>
            <a:r>
              <a:rPr lang="fa-IR" b="1" dirty="0" smtClean="0">
                <a:solidFill>
                  <a:schemeClr val="tx1"/>
                </a:solidFill>
                <a:latin typeface="Times New Roman" pitchFamily="18" charset="0"/>
                <a:ea typeface="Calibri" pitchFamily="34" charset="0"/>
                <a:cs typeface="B Zar" pitchFamily="2" charset="-78"/>
              </a:rPr>
              <a:t>ج </a:t>
            </a:r>
            <a:r>
              <a:rPr lang="fa-IR" b="1" dirty="0" smtClean="0">
                <a:solidFill>
                  <a:schemeClr val="tx1"/>
                </a:solidFill>
                <a:latin typeface="Arial"/>
                <a:ea typeface="Calibri" pitchFamily="34" charset="0"/>
                <a:cs typeface="Times New Roman" pitchFamily="18" charset="0"/>
              </a:rPr>
              <a:t>–</a:t>
            </a:r>
            <a:r>
              <a:rPr lang="fa-IR" b="1" dirty="0" smtClean="0">
                <a:solidFill>
                  <a:schemeClr val="tx1"/>
                </a:solidFill>
                <a:latin typeface="Times New Roman" pitchFamily="18" charset="0"/>
                <a:ea typeface="Calibri" pitchFamily="34" charset="0"/>
                <a:cs typeface="B Zar" pitchFamily="2" charset="-78"/>
              </a:rPr>
              <a:t> ثبت مصارف برق و گاز درجدول زیر در ماه های سال:</a:t>
            </a:r>
            <a:endParaRPr lang="fa-IR" sz="2800" dirty="0" smtClean="0">
              <a:solidFill>
                <a:schemeClr val="tx1"/>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956709"/>
              </p:ext>
            </p:extLst>
          </p:nvPr>
        </p:nvGraphicFramePr>
        <p:xfrm>
          <a:off x="1714479" y="1214423"/>
          <a:ext cx="6667505" cy="1857387"/>
        </p:xfrm>
        <a:graphic>
          <a:graphicData uri="http://schemas.openxmlformats.org/drawingml/2006/table">
            <a:tbl>
              <a:tblPr rtl="1">
                <a:tableStyleId>{69C7853C-536D-4A76-A0AE-DD22124D55A5}</a:tableStyleId>
              </a:tblPr>
              <a:tblGrid>
                <a:gridCol w="458005">
                  <a:extLst>
                    <a:ext uri="{9D8B030D-6E8A-4147-A177-3AD203B41FA5}">
                      <a16:colId xmlns:a16="http://schemas.microsoft.com/office/drawing/2014/main" val="20000"/>
                    </a:ext>
                  </a:extLst>
                </a:gridCol>
                <a:gridCol w="548927">
                  <a:extLst>
                    <a:ext uri="{9D8B030D-6E8A-4147-A177-3AD203B41FA5}">
                      <a16:colId xmlns:a16="http://schemas.microsoft.com/office/drawing/2014/main" val="20001"/>
                    </a:ext>
                  </a:extLst>
                </a:gridCol>
                <a:gridCol w="605288">
                  <a:extLst>
                    <a:ext uri="{9D8B030D-6E8A-4147-A177-3AD203B41FA5}">
                      <a16:colId xmlns:a16="http://schemas.microsoft.com/office/drawing/2014/main" val="20002"/>
                    </a:ext>
                  </a:extLst>
                </a:gridCol>
                <a:gridCol w="486904">
                  <a:extLst>
                    <a:ext uri="{9D8B030D-6E8A-4147-A177-3AD203B41FA5}">
                      <a16:colId xmlns:a16="http://schemas.microsoft.com/office/drawing/2014/main" val="20003"/>
                    </a:ext>
                  </a:extLst>
                </a:gridCol>
                <a:gridCol w="486906">
                  <a:extLst>
                    <a:ext uri="{9D8B030D-6E8A-4147-A177-3AD203B41FA5}">
                      <a16:colId xmlns:a16="http://schemas.microsoft.com/office/drawing/2014/main" val="20004"/>
                    </a:ext>
                  </a:extLst>
                </a:gridCol>
                <a:gridCol w="384172">
                  <a:extLst>
                    <a:ext uri="{9D8B030D-6E8A-4147-A177-3AD203B41FA5}">
                      <a16:colId xmlns:a16="http://schemas.microsoft.com/office/drawing/2014/main" val="20005"/>
                    </a:ext>
                  </a:extLst>
                </a:gridCol>
                <a:gridCol w="544962">
                  <a:extLst>
                    <a:ext uri="{9D8B030D-6E8A-4147-A177-3AD203B41FA5}">
                      <a16:colId xmlns:a16="http://schemas.microsoft.com/office/drawing/2014/main" val="20006"/>
                    </a:ext>
                  </a:extLst>
                </a:gridCol>
                <a:gridCol w="368524">
                  <a:extLst>
                    <a:ext uri="{9D8B030D-6E8A-4147-A177-3AD203B41FA5}">
                      <a16:colId xmlns:a16="http://schemas.microsoft.com/office/drawing/2014/main" val="20007"/>
                    </a:ext>
                  </a:extLst>
                </a:gridCol>
                <a:gridCol w="413202">
                  <a:extLst>
                    <a:ext uri="{9D8B030D-6E8A-4147-A177-3AD203B41FA5}">
                      <a16:colId xmlns:a16="http://schemas.microsoft.com/office/drawing/2014/main" val="20008"/>
                    </a:ext>
                  </a:extLst>
                </a:gridCol>
                <a:gridCol w="486904">
                  <a:extLst>
                    <a:ext uri="{9D8B030D-6E8A-4147-A177-3AD203B41FA5}">
                      <a16:colId xmlns:a16="http://schemas.microsoft.com/office/drawing/2014/main" val="20009"/>
                    </a:ext>
                  </a:extLst>
                </a:gridCol>
                <a:gridCol w="500288">
                  <a:extLst>
                    <a:ext uri="{9D8B030D-6E8A-4147-A177-3AD203B41FA5}">
                      <a16:colId xmlns:a16="http://schemas.microsoft.com/office/drawing/2014/main" val="20010"/>
                    </a:ext>
                  </a:extLst>
                </a:gridCol>
                <a:gridCol w="457876">
                  <a:extLst>
                    <a:ext uri="{9D8B030D-6E8A-4147-A177-3AD203B41FA5}">
                      <a16:colId xmlns:a16="http://schemas.microsoft.com/office/drawing/2014/main" val="20011"/>
                    </a:ext>
                  </a:extLst>
                </a:gridCol>
                <a:gridCol w="471258">
                  <a:extLst>
                    <a:ext uri="{9D8B030D-6E8A-4147-A177-3AD203B41FA5}">
                      <a16:colId xmlns:a16="http://schemas.microsoft.com/office/drawing/2014/main" val="20012"/>
                    </a:ext>
                  </a:extLst>
                </a:gridCol>
                <a:gridCol w="454289">
                  <a:extLst>
                    <a:ext uri="{9D8B030D-6E8A-4147-A177-3AD203B41FA5}">
                      <a16:colId xmlns:a16="http://schemas.microsoft.com/office/drawing/2014/main" val="20013"/>
                    </a:ext>
                  </a:extLst>
                </a:gridCol>
              </a:tblGrid>
              <a:tr h="442916">
                <a:tc gridSpan="14">
                  <a:txBody>
                    <a:bodyPr/>
                    <a:lstStyle/>
                    <a:p>
                      <a:pPr algn="ctr" rtl="1">
                        <a:spcAft>
                          <a:spcPts val="0"/>
                        </a:spcAft>
                      </a:pPr>
                      <a:r>
                        <a:rPr lang="fa-IR" sz="1400" dirty="0"/>
                        <a:t>برق مصرفی بر حسب کیلووات ساعت (</a:t>
                      </a:r>
                      <a:r>
                        <a:rPr lang="en-US" sz="1400" dirty="0" err="1"/>
                        <a:t>Kwh</a:t>
                      </a:r>
                      <a:r>
                        <a:rPr lang="fa-IR" sz="1400" dirty="0"/>
                        <a:t>)</a:t>
                      </a:r>
                      <a:endParaRPr lang="en-US" sz="1400" dirty="0">
                        <a:latin typeface="Times New Roman"/>
                        <a:ea typeface="Calibri"/>
                        <a:cs typeface="B Zar"/>
                      </a:endParaRPr>
                    </a:p>
                  </a:txBody>
                  <a:tcPr marL="66812" marR="66812" marT="0" marB="0"/>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0000"/>
                  </a:ext>
                </a:extLst>
              </a:tr>
              <a:tr h="471491">
                <a:tc>
                  <a:txBody>
                    <a:bodyPr/>
                    <a:lstStyle/>
                    <a:p>
                      <a:pPr algn="r" rtl="1">
                        <a:spcAft>
                          <a:spcPts val="0"/>
                        </a:spcAft>
                      </a:pPr>
                      <a:r>
                        <a:rPr lang="fa-IR" sz="1100"/>
                        <a:t>سال</a:t>
                      </a:r>
                      <a:endParaRPr lang="en-US" sz="1400">
                        <a:latin typeface="Times New Roman"/>
                        <a:ea typeface="Calibri"/>
                        <a:cs typeface="B Zar"/>
                      </a:endParaRPr>
                    </a:p>
                  </a:txBody>
                  <a:tcPr marL="66812" marR="66812" marT="0" marB="0"/>
                </a:tc>
                <a:tc>
                  <a:txBody>
                    <a:bodyPr/>
                    <a:lstStyle/>
                    <a:p>
                      <a:pPr algn="r" rtl="1">
                        <a:spcAft>
                          <a:spcPts val="0"/>
                        </a:spcAft>
                      </a:pPr>
                      <a:r>
                        <a:rPr lang="fa-IR" sz="1100"/>
                        <a:t>فروردین</a:t>
                      </a:r>
                      <a:endParaRPr lang="en-US" sz="1400">
                        <a:latin typeface="Times New Roman"/>
                        <a:ea typeface="Calibri"/>
                        <a:cs typeface="B Zar"/>
                      </a:endParaRPr>
                    </a:p>
                  </a:txBody>
                  <a:tcPr marL="66812" marR="66812" marT="0" marB="0"/>
                </a:tc>
                <a:tc>
                  <a:txBody>
                    <a:bodyPr/>
                    <a:lstStyle/>
                    <a:p>
                      <a:pPr algn="r" rtl="1">
                        <a:spcAft>
                          <a:spcPts val="0"/>
                        </a:spcAft>
                      </a:pPr>
                      <a:r>
                        <a:rPr lang="fa-IR" sz="1100"/>
                        <a:t>اردیبهشت</a:t>
                      </a:r>
                      <a:endParaRPr lang="en-US" sz="1400">
                        <a:latin typeface="Times New Roman"/>
                        <a:ea typeface="Calibri"/>
                        <a:cs typeface="B Zar"/>
                      </a:endParaRPr>
                    </a:p>
                  </a:txBody>
                  <a:tcPr marL="66812" marR="66812" marT="0" marB="0"/>
                </a:tc>
                <a:tc>
                  <a:txBody>
                    <a:bodyPr/>
                    <a:lstStyle/>
                    <a:p>
                      <a:pPr algn="r" rtl="1">
                        <a:spcAft>
                          <a:spcPts val="0"/>
                        </a:spcAft>
                      </a:pPr>
                      <a:r>
                        <a:rPr lang="fa-IR" sz="1100"/>
                        <a:t>خرداد</a:t>
                      </a:r>
                      <a:endParaRPr lang="en-US" sz="1400">
                        <a:latin typeface="Times New Roman"/>
                        <a:ea typeface="Calibri"/>
                        <a:cs typeface="B Zar"/>
                      </a:endParaRPr>
                    </a:p>
                  </a:txBody>
                  <a:tcPr marL="66812" marR="66812" marT="0" marB="0"/>
                </a:tc>
                <a:tc>
                  <a:txBody>
                    <a:bodyPr/>
                    <a:lstStyle/>
                    <a:p>
                      <a:pPr algn="r" rtl="1">
                        <a:spcAft>
                          <a:spcPts val="0"/>
                        </a:spcAft>
                      </a:pPr>
                      <a:r>
                        <a:rPr lang="fa-IR" sz="1100"/>
                        <a:t>تیر </a:t>
                      </a:r>
                      <a:endParaRPr lang="en-US" sz="1400">
                        <a:latin typeface="Times New Roman"/>
                        <a:ea typeface="Calibri"/>
                        <a:cs typeface="B Zar"/>
                      </a:endParaRPr>
                    </a:p>
                  </a:txBody>
                  <a:tcPr marL="66812" marR="66812" marT="0" marB="0"/>
                </a:tc>
                <a:tc>
                  <a:txBody>
                    <a:bodyPr/>
                    <a:lstStyle/>
                    <a:p>
                      <a:pPr algn="r" rtl="1">
                        <a:spcAft>
                          <a:spcPts val="0"/>
                        </a:spcAft>
                      </a:pPr>
                      <a:r>
                        <a:rPr lang="fa-IR" sz="1100"/>
                        <a:t>مرداد</a:t>
                      </a:r>
                      <a:endParaRPr lang="en-US" sz="1400">
                        <a:latin typeface="Times New Roman"/>
                        <a:ea typeface="Calibri"/>
                        <a:cs typeface="B Zar"/>
                      </a:endParaRPr>
                    </a:p>
                  </a:txBody>
                  <a:tcPr marL="66812" marR="66812" marT="0" marB="0"/>
                </a:tc>
                <a:tc>
                  <a:txBody>
                    <a:bodyPr/>
                    <a:lstStyle/>
                    <a:p>
                      <a:pPr algn="r" rtl="1">
                        <a:spcAft>
                          <a:spcPts val="0"/>
                        </a:spcAft>
                      </a:pPr>
                      <a:r>
                        <a:rPr lang="fa-IR" sz="1100"/>
                        <a:t>شهریور</a:t>
                      </a:r>
                      <a:endParaRPr lang="en-US" sz="1400">
                        <a:latin typeface="Times New Roman"/>
                        <a:ea typeface="Calibri"/>
                        <a:cs typeface="B Zar"/>
                      </a:endParaRPr>
                    </a:p>
                  </a:txBody>
                  <a:tcPr marL="66812" marR="66812" marT="0" marB="0"/>
                </a:tc>
                <a:tc>
                  <a:txBody>
                    <a:bodyPr/>
                    <a:lstStyle/>
                    <a:p>
                      <a:pPr algn="r" rtl="1">
                        <a:spcAft>
                          <a:spcPts val="0"/>
                        </a:spcAft>
                      </a:pPr>
                      <a:r>
                        <a:rPr lang="fa-IR" sz="1100"/>
                        <a:t>مهر</a:t>
                      </a:r>
                      <a:endParaRPr lang="en-US" sz="1400">
                        <a:latin typeface="Times New Roman"/>
                        <a:ea typeface="Calibri"/>
                        <a:cs typeface="B Zar"/>
                      </a:endParaRPr>
                    </a:p>
                  </a:txBody>
                  <a:tcPr marL="66812" marR="66812" marT="0" marB="0"/>
                </a:tc>
                <a:tc>
                  <a:txBody>
                    <a:bodyPr/>
                    <a:lstStyle/>
                    <a:p>
                      <a:pPr algn="r" rtl="1">
                        <a:spcAft>
                          <a:spcPts val="0"/>
                        </a:spcAft>
                      </a:pPr>
                      <a:r>
                        <a:rPr lang="fa-IR" sz="1100"/>
                        <a:t>آبان</a:t>
                      </a:r>
                      <a:endParaRPr lang="en-US" sz="1400">
                        <a:latin typeface="Times New Roman"/>
                        <a:ea typeface="Calibri"/>
                        <a:cs typeface="B Zar"/>
                      </a:endParaRPr>
                    </a:p>
                  </a:txBody>
                  <a:tcPr marL="66812" marR="66812" marT="0" marB="0"/>
                </a:tc>
                <a:tc>
                  <a:txBody>
                    <a:bodyPr/>
                    <a:lstStyle/>
                    <a:p>
                      <a:pPr algn="r" rtl="1">
                        <a:spcAft>
                          <a:spcPts val="0"/>
                        </a:spcAft>
                      </a:pPr>
                      <a:r>
                        <a:rPr lang="fa-IR" sz="1100"/>
                        <a:t>آذر</a:t>
                      </a:r>
                      <a:endParaRPr lang="en-US" sz="1400">
                        <a:latin typeface="Times New Roman"/>
                        <a:ea typeface="Calibri"/>
                        <a:cs typeface="B Zar"/>
                      </a:endParaRPr>
                    </a:p>
                  </a:txBody>
                  <a:tcPr marL="66812" marR="66812" marT="0" marB="0"/>
                </a:tc>
                <a:tc>
                  <a:txBody>
                    <a:bodyPr/>
                    <a:lstStyle/>
                    <a:p>
                      <a:pPr algn="r" rtl="1">
                        <a:spcAft>
                          <a:spcPts val="0"/>
                        </a:spcAft>
                      </a:pPr>
                      <a:r>
                        <a:rPr lang="fa-IR" sz="1100"/>
                        <a:t>دی</a:t>
                      </a:r>
                      <a:endParaRPr lang="en-US" sz="1400">
                        <a:latin typeface="Times New Roman"/>
                        <a:ea typeface="Calibri"/>
                        <a:cs typeface="B Zar"/>
                      </a:endParaRPr>
                    </a:p>
                  </a:txBody>
                  <a:tcPr marL="66812" marR="66812" marT="0" marB="0"/>
                </a:tc>
                <a:tc>
                  <a:txBody>
                    <a:bodyPr/>
                    <a:lstStyle/>
                    <a:p>
                      <a:pPr algn="r" rtl="1">
                        <a:spcAft>
                          <a:spcPts val="0"/>
                        </a:spcAft>
                      </a:pPr>
                      <a:r>
                        <a:rPr lang="fa-IR" sz="1100"/>
                        <a:t>بهمن</a:t>
                      </a:r>
                      <a:endParaRPr lang="en-US" sz="1400">
                        <a:latin typeface="Times New Roman"/>
                        <a:ea typeface="Calibri"/>
                        <a:cs typeface="B Zar"/>
                      </a:endParaRPr>
                    </a:p>
                  </a:txBody>
                  <a:tcPr marL="66812" marR="66812" marT="0" marB="0"/>
                </a:tc>
                <a:tc>
                  <a:txBody>
                    <a:bodyPr/>
                    <a:lstStyle/>
                    <a:p>
                      <a:pPr algn="r" rtl="1">
                        <a:spcAft>
                          <a:spcPts val="0"/>
                        </a:spcAft>
                      </a:pPr>
                      <a:r>
                        <a:rPr lang="fa-IR" sz="1100"/>
                        <a:t>اسفند</a:t>
                      </a:r>
                      <a:endParaRPr lang="en-US" sz="1400">
                        <a:latin typeface="Times New Roman"/>
                        <a:ea typeface="Calibri"/>
                        <a:cs typeface="B Zar"/>
                      </a:endParaRPr>
                    </a:p>
                  </a:txBody>
                  <a:tcPr marL="66812" marR="66812" marT="0" marB="0"/>
                </a:tc>
                <a:tc>
                  <a:txBody>
                    <a:bodyPr/>
                    <a:lstStyle/>
                    <a:p>
                      <a:pPr algn="r" rtl="1">
                        <a:spcAft>
                          <a:spcPts val="0"/>
                        </a:spcAft>
                      </a:pPr>
                      <a:r>
                        <a:rPr lang="fa-IR" sz="1100"/>
                        <a:t>سالیانه</a:t>
                      </a:r>
                      <a:endParaRPr lang="en-US" sz="1400">
                        <a:latin typeface="Times New Roman"/>
                        <a:ea typeface="Calibri"/>
                        <a:cs typeface="B Zar"/>
                      </a:endParaRPr>
                    </a:p>
                  </a:txBody>
                  <a:tcPr marL="66812" marR="66812" marT="0" marB="0"/>
                </a:tc>
                <a:extLst>
                  <a:ext uri="{0D108BD9-81ED-4DB2-BD59-A6C34878D82A}">
                    <a16:rowId xmlns:a16="http://schemas.microsoft.com/office/drawing/2014/main" val="10001"/>
                  </a:ext>
                </a:extLst>
              </a:tr>
              <a:tr h="235745">
                <a:tc>
                  <a:txBody>
                    <a:bodyPr/>
                    <a:lstStyle/>
                    <a:p>
                      <a:pPr algn="r" rtl="1">
                        <a:spcAft>
                          <a:spcPts val="0"/>
                        </a:spcAft>
                      </a:pPr>
                      <a:r>
                        <a:rPr lang="en-US" sz="1100" dirty="0" smtClean="0"/>
                        <a:t>1398</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extLst>
                  <a:ext uri="{0D108BD9-81ED-4DB2-BD59-A6C34878D82A}">
                    <a16:rowId xmlns:a16="http://schemas.microsoft.com/office/drawing/2014/main" val="10002"/>
                  </a:ext>
                </a:extLst>
              </a:tr>
              <a:tr h="235745">
                <a:tc>
                  <a:txBody>
                    <a:bodyPr/>
                    <a:lstStyle/>
                    <a:p>
                      <a:pPr algn="r" rtl="1">
                        <a:spcAft>
                          <a:spcPts val="0"/>
                        </a:spcAft>
                      </a:pPr>
                      <a:r>
                        <a:rPr lang="en-US" sz="1100" dirty="0" smtClean="0"/>
                        <a:t>1399</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extLst>
                  <a:ext uri="{0D108BD9-81ED-4DB2-BD59-A6C34878D82A}">
                    <a16:rowId xmlns:a16="http://schemas.microsoft.com/office/drawing/2014/main" val="10003"/>
                  </a:ext>
                </a:extLst>
              </a:tr>
              <a:tr h="235745">
                <a:tc>
                  <a:txBody>
                    <a:bodyPr/>
                    <a:lstStyle/>
                    <a:p>
                      <a:pPr algn="r" rtl="1">
                        <a:spcAft>
                          <a:spcPts val="0"/>
                        </a:spcAft>
                      </a:pPr>
                      <a:r>
                        <a:rPr lang="en-US" sz="1100" dirty="0" smtClean="0"/>
                        <a:t>1400</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extLst>
                  <a:ext uri="{0D108BD9-81ED-4DB2-BD59-A6C34878D82A}">
                    <a16:rowId xmlns:a16="http://schemas.microsoft.com/office/drawing/2014/main" val="10004"/>
                  </a:ext>
                </a:extLst>
              </a:tr>
              <a:tr h="235745">
                <a:tc>
                  <a:txBody>
                    <a:bodyPr/>
                    <a:lstStyle/>
                    <a:p>
                      <a:pPr algn="r" rtl="1">
                        <a:spcAft>
                          <a:spcPts val="0"/>
                        </a:spcAft>
                      </a:pPr>
                      <a:r>
                        <a:rPr lang="en-US" sz="1100" dirty="0" smtClean="0"/>
                        <a:t>1401</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dirty="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a:latin typeface="Times New Roman"/>
                        <a:ea typeface="Calibri"/>
                        <a:cs typeface="B Zar"/>
                      </a:endParaRPr>
                    </a:p>
                  </a:txBody>
                  <a:tcPr marL="66812" marR="66812" marT="0" marB="0"/>
                </a:tc>
                <a:tc>
                  <a:txBody>
                    <a:bodyPr/>
                    <a:lstStyle/>
                    <a:p>
                      <a:pPr algn="r" rtl="1">
                        <a:spcAft>
                          <a:spcPts val="0"/>
                        </a:spcAft>
                      </a:pPr>
                      <a:endParaRPr lang="fa-IR" sz="1100" dirty="0">
                        <a:latin typeface="Times New Roman"/>
                        <a:ea typeface="Calibri"/>
                        <a:cs typeface="B Zar"/>
                      </a:endParaRPr>
                    </a:p>
                  </a:txBody>
                  <a:tcPr marL="66812" marR="66812" marT="0" marB="0"/>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26127990"/>
              </p:ext>
            </p:extLst>
          </p:nvPr>
        </p:nvGraphicFramePr>
        <p:xfrm>
          <a:off x="1714479" y="3159881"/>
          <a:ext cx="6622324" cy="2233664"/>
        </p:xfrm>
        <a:graphic>
          <a:graphicData uri="http://schemas.openxmlformats.org/drawingml/2006/table">
            <a:tbl>
              <a:tblPr rtl="1">
                <a:tableStyleId>{69C7853C-536D-4A76-A0AE-DD22124D55A5}</a:tableStyleId>
              </a:tblPr>
              <a:tblGrid>
                <a:gridCol w="573367">
                  <a:extLst>
                    <a:ext uri="{9D8B030D-6E8A-4147-A177-3AD203B41FA5}">
                      <a16:colId xmlns:a16="http://schemas.microsoft.com/office/drawing/2014/main" val="20000"/>
                    </a:ext>
                  </a:extLst>
                </a:gridCol>
                <a:gridCol w="532207">
                  <a:extLst>
                    <a:ext uri="{9D8B030D-6E8A-4147-A177-3AD203B41FA5}">
                      <a16:colId xmlns:a16="http://schemas.microsoft.com/office/drawing/2014/main" val="20001"/>
                    </a:ext>
                  </a:extLst>
                </a:gridCol>
                <a:gridCol w="634314">
                  <a:extLst>
                    <a:ext uri="{9D8B030D-6E8A-4147-A177-3AD203B41FA5}">
                      <a16:colId xmlns:a16="http://schemas.microsoft.com/office/drawing/2014/main" val="20002"/>
                    </a:ext>
                  </a:extLst>
                </a:gridCol>
                <a:gridCol w="486906">
                  <a:extLst>
                    <a:ext uri="{9D8B030D-6E8A-4147-A177-3AD203B41FA5}">
                      <a16:colId xmlns:a16="http://schemas.microsoft.com/office/drawing/2014/main" val="20003"/>
                    </a:ext>
                  </a:extLst>
                </a:gridCol>
                <a:gridCol w="310468">
                  <a:extLst>
                    <a:ext uri="{9D8B030D-6E8A-4147-A177-3AD203B41FA5}">
                      <a16:colId xmlns:a16="http://schemas.microsoft.com/office/drawing/2014/main" val="20004"/>
                    </a:ext>
                  </a:extLst>
                </a:gridCol>
                <a:gridCol w="426580">
                  <a:extLst>
                    <a:ext uri="{9D8B030D-6E8A-4147-A177-3AD203B41FA5}">
                      <a16:colId xmlns:a16="http://schemas.microsoft.com/office/drawing/2014/main" val="20005"/>
                    </a:ext>
                  </a:extLst>
                </a:gridCol>
                <a:gridCol w="515934">
                  <a:extLst>
                    <a:ext uri="{9D8B030D-6E8A-4147-A177-3AD203B41FA5}">
                      <a16:colId xmlns:a16="http://schemas.microsoft.com/office/drawing/2014/main" val="20006"/>
                    </a:ext>
                  </a:extLst>
                </a:gridCol>
                <a:gridCol w="413202">
                  <a:extLst>
                    <a:ext uri="{9D8B030D-6E8A-4147-A177-3AD203B41FA5}">
                      <a16:colId xmlns:a16="http://schemas.microsoft.com/office/drawing/2014/main" val="20007"/>
                    </a:ext>
                  </a:extLst>
                </a:gridCol>
                <a:gridCol w="428848">
                  <a:extLst>
                    <a:ext uri="{9D8B030D-6E8A-4147-A177-3AD203B41FA5}">
                      <a16:colId xmlns:a16="http://schemas.microsoft.com/office/drawing/2014/main" val="20008"/>
                    </a:ext>
                  </a:extLst>
                </a:gridCol>
                <a:gridCol w="455610">
                  <a:extLst>
                    <a:ext uri="{9D8B030D-6E8A-4147-A177-3AD203B41FA5}">
                      <a16:colId xmlns:a16="http://schemas.microsoft.com/office/drawing/2014/main" val="20009"/>
                    </a:ext>
                  </a:extLst>
                </a:gridCol>
                <a:gridCol w="370790">
                  <a:extLst>
                    <a:ext uri="{9D8B030D-6E8A-4147-A177-3AD203B41FA5}">
                      <a16:colId xmlns:a16="http://schemas.microsoft.com/office/drawing/2014/main" val="20010"/>
                    </a:ext>
                  </a:extLst>
                </a:gridCol>
                <a:gridCol w="442230">
                  <a:extLst>
                    <a:ext uri="{9D8B030D-6E8A-4147-A177-3AD203B41FA5}">
                      <a16:colId xmlns:a16="http://schemas.microsoft.com/office/drawing/2014/main" val="20011"/>
                    </a:ext>
                  </a:extLst>
                </a:gridCol>
                <a:gridCol w="455610">
                  <a:extLst>
                    <a:ext uri="{9D8B030D-6E8A-4147-A177-3AD203B41FA5}">
                      <a16:colId xmlns:a16="http://schemas.microsoft.com/office/drawing/2014/main" val="20012"/>
                    </a:ext>
                  </a:extLst>
                </a:gridCol>
                <a:gridCol w="576258">
                  <a:extLst>
                    <a:ext uri="{9D8B030D-6E8A-4147-A177-3AD203B41FA5}">
                      <a16:colId xmlns:a16="http://schemas.microsoft.com/office/drawing/2014/main" val="20013"/>
                    </a:ext>
                  </a:extLst>
                </a:gridCol>
              </a:tblGrid>
              <a:tr h="315259">
                <a:tc gridSpan="14">
                  <a:txBody>
                    <a:bodyPr/>
                    <a:lstStyle/>
                    <a:p>
                      <a:pPr algn="ctr" rtl="1">
                        <a:spcAft>
                          <a:spcPts val="0"/>
                        </a:spcAft>
                      </a:pPr>
                      <a:r>
                        <a:rPr lang="fa-IR" sz="1400" dirty="0"/>
                        <a:t>گاز مصرفی بر حسب متر مکعب (</a:t>
                      </a:r>
                      <a:r>
                        <a:rPr lang="en-US" sz="1400" dirty="0"/>
                        <a:t>m3</a:t>
                      </a:r>
                      <a:r>
                        <a:rPr lang="fa-IR" sz="1400" dirty="0"/>
                        <a:t>)</a:t>
                      </a:r>
                      <a:endParaRPr lang="en-US" sz="1400" dirty="0">
                        <a:latin typeface="Times New Roman"/>
                        <a:ea typeface="Calibri"/>
                        <a:cs typeface="B Zar"/>
                      </a:endParaRPr>
                    </a:p>
                  </a:txBody>
                  <a:tcPr marL="66812" marR="66812" marT="0" marB="0"/>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10000"/>
                  </a:ext>
                </a:extLst>
              </a:tr>
              <a:tr h="495407">
                <a:tc>
                  <a:txBody>
                    <a:bodyPr/>
                    <a:lstStyle/>
                    <a:p>
                      <a:pPr algn="r" rtl="1">
                        <a:spcAft>
                          <a:spcPts val="0"/>
                        </a:spcAft>
                      </a:pPr>
                      <a:r>
                        <a:rPr lang="fa-IR" sz="1100"/>
                        <a:t>سال</a:t>
                      </a:r>
                      <a:endParaRPr lang="en-US" sz="1400">
                        <a:latin typeface="Times New Roman"/>
                        <a:ea typeface="Calibri"/>
                        <a:cs typeface="B Zar"/>
                      </a:endParaRPr>
                    </a:p>
                  </a:txBody>
                  <a:tcPr marL="66812" marR="66812" marT="0" marB="0"/>
                </a:tc>
                <a:tc>
                  <a:txBody>
                    <a:bodyPr/>
                    <a:lstStyle/>
                    <a:p>
                      <a:pPr algn="r" rtl="1">
                        <a:spcAft>
                          <a:spcPts val="0"/>
                        </a:spcAft>
                      </a:pPr>
                      <a:r>
                        <a:rPr lang="fa-IR" sz="1100" dirty="0"/>
                        <a:t>فروردین</a:t>
                      </a:r>
                      <a:endParaRPr lang="en-US" sz="1400" dirty="0">
                        <a:latin typeface="Times New Roman"/>
                        <a:ea typeface="Calibri"/>
                        <a:cs typeface="B Zar"/>
                      </a:endParaRPr>
                    </a:p>
                  </a:txBody>
                  <a:tcPr marL="66812" marR="66812" marT="0" marB="0"/>
                </a:tc>
                <a:tc>
                  <a:txBody>
                    <a:bodyPr/>
                    <a:lstStyle/>
                    <a:p>
                      <a:pPr algn="r" rtl="1">
                        <a:spcAft>
                          <a:spcPts val="0"/>
                        </a:spcAft>
                      </a:pPr>
                      <a:r>
                        <a:rPr lang="fa-IR" sz="1100"/>
                        <a:t>اردیبهشت</a:t>
                      </a:r>
                      <a:endParaRPr lang="en-US" sz="1400">
                        <a:latin typeface="Times New Roman"/>
                        <a:ea typeface="Calibri"/>
                        <a:cs typeface="B Zar"/>
                      </a:endParaRPr>
                    </a:p>
                  </a:txBody>
                  <a:tcPr marL="66812" marR="66812" marT="0" marB="0"/>
                </a:tc>
                <a:tc>
                  <a:txBody>
                    <a:bodyPr/>
                    <a:lstStyle/>
                    <a:p>
                      <a:pPr algn="r" rtl="1">
                        <a:spcAft>
                          <a:spcPts val="0"/>
                        </a:spcAft>
                      </a:pPr>
                      <a:r>
                        <a:rPr lang="fa-IR" sz="1100" dirty="0"/>
                        <a:t>خرداد</a:t>
                      </a:r>
                      <a:endParaRPr lang="en-US" sz="1400" dirty="0">
                        <a:latin typeface="Times New Roman"/>
                        <a:ea typeface="Calibri"/>
                        <a:cs typeface="B Zar"/>
                      </a:endParaRPr>
                    </a:p>
                  </a:txBody>
                  <a:tcPr marL="66812" marR="66812" marT="0" marB="0"/>
                </a:tc>
                <a:tc>
                  <a:txBody>
                    <a:bodyPr/>
                    <a:lstStyle/>
                    <a:p>
                      <a:pPr algn="r" rtl="1">
                        <a:spcAft>
                          <a:spcPts val="0"/>
                        </a:spcAft>
                      </a:pPr>
                      <a:r>
                        <a:rPr lang="fa-IR" sz="1100"/>
                        <a:t>تیر </a:t>
                      </a:r>
                      <a:endParaRPr lang="en-US" sz="1400">
                        <a:latin typeface="Times New Roman"/>
                        <a:ea typeface="Calibri"/>
                        <a:cs typeface="B Zar"/>
                      </a:endParaRPr>
                    </a:p>
                  </a:txBody>
                  <a:tcPr marL="66812" marR="66812" marT="0" marB="0"/>
                </a:tc>
                <a:tc>
                  <a:txBody>
                    <a:bodyPr/>
                    <a:lstStyle/>
                    <a:p>
                      <a:pPr algn="r" rtl="1">
                        <a:spcAft>
                          <a:spcPts val="0"/>
                        </a:spcAft>
                      </a:pPr>
                      <a:r>
                        <a:rPr lang="fa-IR" sz="1100"/>
                        <a:t>مرداد</a:t>
                      </a:r>
                      <a:endParaRPr lang="en-US" sz="1400">
                        <a:latin typeface="Times New Roman"/>
                        <a:ea typeface="Calibri"/>
                        <a:cs typeface="B Zar"/>
                      </a:endParaRPr>
                    </a:p>
                  </a:txBody>
                  <a:tcPr marL="66812" marR="66812" marT="0" marB="0"/>
                </a:tc>
                <a:tc>
                  <a:txBody>
                    <a:bodyPr/>
                    <a:lstStyle/>
                    <a:p>
                      <a:pPr algn="r" rtl="1">
                        <a:spcAft>
                          <a:spcPts val="0"/>
                        </a:spcAft>
                      </a:pPr>
                      <a:r>
                        <a:rPr lang="fa-IR" sz="1100" dirty="0"/>
                        <a:t>شهریور</a:t>
                      </a:r>
                      <a:endParaRPr lang="en-US" sz="1400" dirty="0">
                        <a:latin typeface="Times New Roman"/>
                        <a:ea typeface="Calibri"/>
                        <a:cs typeface="B Zar"/>
                      </a:endParaRPr>
                    </a:p>
                  </a:txBody>
                  <a:tcPr marL="66812" marR="66812" marT="0" marB="0"/>
                </a:tc>
                <a:tc>
                  <a:txBody>
                    <a:bodyPr/>
                    <a:lstStyle/>
                    <a:p>
                      <a:pPr algn="r" rtl="1">
                        <a:spcAft>
                          <a:spcPts val="0"/>
                        </a:spcAft>
                      </a:pPr>
                      <a:r>
                        <a:rPr lang="fa-IR" sz="1100"/>
                        <a:t>مهر</a:t>
                      </a:r>
                      <a:endParaRPr lang="en-US" sz="1400">
                        <a:latin typeface="Times New Roman"/>
                        <a:ea typeface="Calibri"/>
                        <a:cs typeface="B Zar"/>
                      </a:endParaRPr>
                    </a:p>
                  </a:txBody>
                  <a:tcPr marL="66812" marR="66812" marT="0" marB="0"/>
                </a:tc>
                <a:tc>
                  <a:txBody>
                    <a:bodyPr/>
                    <a:lstStyle/>
                    <a:p>
                      <a:pPr algn="r" rtl="1">
                        <a:spcAft>
                          <a:spcPts val="0"/>
                        </a:spcAft>
                      </a:pPr>
                      <a:r>
                        <a:rPr lang="fa-IR" sz="1100"/>
                        <a:t>آبان</a:t>
                      </a:r>
                      <a:endParaRPr lang="en-US" sz="1400">
                        <a:latin typeface="Times New Roman"/>
                        <a:ea typeface="Calibri"/>
                        <a:cs typeface="B Zar"/>
                      </a:endParaRPr>
                    </a:p>
                  </a:txBody>
                  <a:tcPr marL="66812" marR="66812" marT="0" marB="0"/>
                </a:tc>
                <a:tc>
                  <a:txBody>
                    <a:bodyPr/>
                    <a:lstStyle/>
                    <a:p>
                      <a:pPr algn="r" rtl="1">
                        <a:spcAft>
                          <a:spcPts val="0"/>
                        </a:spcAft>
                      </a:pPr>
                      <a:r>
                        <a:rPr lang="fa-IR" sz="1100" dirty="0"/>
                        <a:t>آذر</a:t>
                      </a:r>
                      <a:endParaRPr lang="en-US" sz="1400" dirty="0">
                        <a:latin typeface="Times New Roman"/>
                        <a:ea typeface="Calibri"/>
                        <a:cs typeface="B Zar"/>
                      </a:endParaRPr>
                    </a:p>
                  </a:txBody>
                  <a:tcPr marL="66812" marR="66812" marT="0" marB="0"/>
                </a:tc>
                <a:tc>
                  <a:txBody>
                    <a:bodyPr/>
                    <a:lstStyle/>
                    <a:p>
                      <a:pPr algn="r" rtl="1">
                        <a:spcAft>
                          <a:spcPts val="0"/>
                        </a:spcAft>
                      </a:pPr>
                      <a:r>
                        <a:rPr lang="fa-IR" sz="1100" dirty="0"/>
                        <a:t>دی</a:t>
                      </a:r>
                      <a:endParaRPr lang="en-US" sz="1400" dirty="0">
                        <a:latin typeface="Times New Roman"/>
                        <a:ea typeface="Calibri"/>
                        <a:cs typeface="B Zar"/>
                      </a:endParaRPr>
                    </a:p>
                  </a:txBody>
                  <a:tcPr marL="66812" marR="66812" marT="0" marB="0"/>
                </a:tc>
                <a:tc>
                  <a:txBody>
                    <a:bodyPr/>
                    <a:lstStyle/>
                    <a:p>
                      <a:pPr algn="r" rtl="1">
                        <a:spcAft>
                          <a:spcPts val="0"/>
                        </a:spcAft>
                      </a:pPr>
                      <a:r>
                        <a:rPr lang="fa-IR" sz="1100"/>
                        <a:t>بهمن</a:t>
                      </a:r>
                      <a:endParaRPr lang="en-US" sz="1400">
                        <a:latin typeface="Times New Roman"/>
                        <a:ea typeface="Calibri"/>
                        <a:cs typeface="B Zar"/>
                      </a:endParaRPr>
                    </a:p>
                  </a:txBody>
                  <a:tcPr marL="66812" marR="66812" marT="0" marB="0"/>
                </a:tc>
                <a:tc>
                  <a:txBody>
                    <a:bodyPr/>
                    <a:lstStyle/>
                    <a:p>
                      <a:pPr algn="r" rtl="1">
                        <a:spcAft>
                          <a:spcPts val="0"/>
                        </a:spcAft>
                      </a:pPr>
                      <a:r>
                        <a:rPr lang="fa-IR" sz="1100"/>
                        <a:t>اسفند</a:t>
                      </a:r>
                      <a:endParaRPr lang="en-US" sz="1400">
                        <a:latin typeface="Times New Roman"/>
                        <a:ea typeface="Calibri"/>
                        <a:cs typeface="B Zar"/>
                      </a:endParaRPr>
                    </a:p>
                  </a:txBody>
                  <a:tcPr marL="66812" marR="66812" marT="0" marB="0"/>
                </a:tc>
                <a:tc>
                  <a:txBody>
                    <a:bodyPr/>
                    <a:lstStyle/>
                    <a:p>
                      <a:pPr algn="r" rtl="1">
                        <a:spcAft>
                          <a:spcPts val="0"/>
                        </a:spcAft>
                      </a:pPr>
                      <a:r>
                        <a:rPr lang="fa-IR" sz="1100" dirty="0"/>
                        <a:t>سالیانه</a:t>
                      </a:r>
                      <a:endParaRPr lang="en-US" sz="1400" dirty="0">
                        <a:latin typeface="Times New Roman"/>
                        <a:ea typeface="Calibri"/>
                        <a:cs typeface="B Zar"/>
                      </a:endParaRPr>
                    </a:p>
                  </a:txBody>
                  <a:tcPr marL="66812" marR="66812" marT="0" marB="0"/>
                </a:tc>
                <a:extLst>
                  <a:ext uri="{0D108BD9-81ED-4DB2-BD59-A6C34878D82A}">
                    <a16:rowId xmlns:a16="http://schemas.microsoft.com/office/drawing/2014/main" val="10001"/>
                  </a:ext>
                </a:extLst>
              </a:tr>
              <a:tr h="315259">
                <a:tc>
                  <a:txBody>
                    <a:bodyPr/>
                    <a:lstStyle/>
                    <a:p>
                      <a:pPr algn="r" rtl="1">
                        <a:spcAft>
                          <a:spcPts val="0"/>
                        </a:spcAft>
                      </a:pPr>
                      <a:r>
                        <a:rPr lang="en-US" sz="1200" dirty="0" smtClean="0"/>
                        <a:t>1398</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extLst>
                  <a:ext uri="{0D108BD9-81ED-4DB2-BD59-A6C34878D82A}">
                    <a16:rowId xmlns:a16="http://schemas.microsoft.com/office/drawing/2014/main" val="10002"/>
                  </a:ext>
                </a:extLst>
              </a:tr>
              <a:tr h="3152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dirty="0" smtClean="0"/>
                        <a:t>1399</a:t>
                      </a:r>
                      <a:endParaRPr lang="en-US" sz="1600" dirty="0" smtClean="0">
                        <a:latin typeface="Times New Roman"/>
                        <a:ea typeface="Calibri"/>
                        <a:cs typeface="B Zar"/>
                      </a:endParaRPr>
                    </a:p>
                    <a:p>
                      <a:pPr algn="r" rtl="1">
                        <a:spcAft>
                          <a:spcPts val="0"/>
                        </a:spcAft>
                      </a:pPr>
                      <a:endParaRPr lang="en-US"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extLst>
                  <a:ext uri="{0D108BD9-81ED-4DB2-BD59-A6C34878D82A}">
                    <a16:rowId xmlns:a16="http://schemas.microsoft.com/office/drawing/2014/main" val="10003"/>
                  </a:ext>
                </a:extLst>
              </a:tr>
              <a:tr h="3152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dirty="0" smtClean="0"/>
                        <a:t>1400</a:t>
                      </a:r>
                      <a:endParaRPr lang="en-US" sz="1600" dirty="0" smtClean="0">
                        <a:latin typeface="Times New Roman"/>
                        <a:ea typeface="Calibri"/>
                        <a:cs typeface="B Zar"/>
                      </a:endParaRPr>
                    </a:p>
                    <a:p>
                      <a:pPr algn="r" rtl="1">
                        <a:spcAft>
                          <a:spcPts val="0"/>
                        </a:spcAft>
                      </a:pPr>
                      <a:endParaRPr lang="en-US"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extLst>
                  <a:ext uri="{0D108BD9-81ED-4DB2-BD59-A6C34878D82A}">
                    <a16:rowId xmlns:a16="http://schemas.microsoft.com/office/drawing/2014/main" val="10004"/>
                  </a:ext>
                </a:extLst>
              </a:tr>
              <a:tr h="315259">
                <a:tc>
                  <a:txBody>
                    <a:bodyPr/>
                    <a:lstStyle/>
                    <a:p>
                      <a:pPr algn="r" rtl="1">
                        <a:spcAft>
                          <a:spcPts val="0"/>
                        </a:spcAft>
                      </a:pPr>
                      <a:r>
                        <a:rPr lang="en-US" sz="1200" dirty="0" smtClean="0"/>
                        <a:t>1401</a:t>
                      </a:r>
                      <a:endParaRPr lang="en-US"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a:latin typeface="Times New Roman"/>
                        <a:ea typeface="Calibri"/>
                        <a:cs typeface="B Zar"/>
                      </a:endParaRPr>
                    </a:p>
                  </a:txBody>
                  <a:tcPr marL="66812" marR="66812" marT="0" marB="0"/>
                </a:tc>
                <a:tc>
                  <a:txBody>
                    <a:bodyPr/>
                    <a:lstStyle/>
                    <a:p>
                      <a:pPr algn="r" rtl="1">
                        <a:spcAft>
                          <a:spcPts val="0"/>
                        </a:spcAft>
                      </a:pPr>
                      <a:endParaRPr lang="fa-IR" sz="1400" dirty="0">
                        <a:latin typeface="Times New Roman"/>
                        <a:ea typeface="Calibri"/>
                        <a:cs typeface="B Zar"/>
                      </a:endParaRPr>
                    </a:p>
                  </a:txBody>
                  <a:tcPr marL="66812" marR="66812" marT="0" marB="0"/>
                </a:tc>
                <a:extLst>
                  <a:ext uri="{0D108BD9-81ED-4DB2-BD59-A6C34878D82A}">
                    <a16:rowId xmlns:a16="http://schemas.microsoft.com/office/drawing/2014/main" val="10005"/>
                  </a:ext>
                </a:extLst>
              </a:tr>
            </a:tbl>
          </a:graphicData>
        </a:graphic>
      </p:graphicFrame>
      <p:sp>
        <p:nvSpPr>
          <p:cNvPr id="6" name="Rounded Rectangle 5"/>
          <p:cNvSpPr/>
          <p:nvPr/>
        </p:nvSpPr>
        <p:spPr>
          <a:xfrm>
            <a:off x="931202" y="5481616"/>
            <a:ext cx="7673245" cy="1108326"/>
          </a:xfrm>
          <a:prstGeom prst="roundRect">
            <a:avLst/>
          </a:prstGeom>
        </p:spPr>
        <p:style>
          <a:lnRef idx="1">
            <a:schemeClr val="accent3"/>
          </a:lnRef>
          <a:fillRef idx="2">
            <a:schemeClr val="accent3"/>
          </a:fillRef>
          <a:effectRef idx="1">
            <a:schemeClr val="accent3"/>
          </a:effectRef>
          <a:fontRef idx="minor">
            <a:schemeClr val="dk1"/>
          </a:fontRef>
        </p:style>
        <p:txBody>
          <a:bodyPr rtlCol="1" anchor="t"/>
          <a:lstStyle/>
          <a:p>
            <a:pPr lvl="0"/>
            <a:r>
              <a:rPr lang="fa-IR" dirty="0" smtClean="0">
                <a:solidFill>
                  <a:srgbClr val="FF0000"/>
                </a:solidFill>
                <a:latin typeface="Calibri" pitchFamily="34" charset="0"/>
                <a:ea typeface="Calibri" pitchFamily="34" charset="0"/>
                <a:cs typeface="B Titr" pitchFamily="2" charset="-78"/>
              </a:rPr>
              <a:t>=شاخص مصرف انرژی</a:t>
            </a:r>
            <a:endParaRPr lang="en-US" sz="2400" dirty="0" smtClean="0">
              <a:solidFill>
                <a:schemeClr val="tx1"/>
              </a:solidFill>
              <a:latin typeface="Arial" pitchFamily="34" charset="0"/>
              <a:cs typeface="Arial" pitchFamily="34" charset="0"/>
            </a:endParaRPr>
          </a:p>
          <a:p>
            <a:pPr algn="ctr"/>
            <a:endParaRPr lang="fa-IR" dirty="0">
              <a:solidFill>
                <a:srgbClr val="FF0000"/>
              </a:solidFill>
            </a:endParaRPr>
          </a:p>
        </p:txBody>
      </p:sp>
      <p:sp>
        <p:nvSpPr>
          <p:cNvPr id="66563" name="Rectangle 3"/>
          <p:cNvSpPr>
            <a:spLocks noChangeArrowheads="1"/>
          </p:cNvSpPr>
          <p:nvPr/>
        </p:nvSpPr>
        <p:spPr bwMode="auto">
          <a:xfrm>
            <a:off x="0" y="10763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sp>
        <p:nvSpPr>
          <p:cNvPr id="66565" name="Rectangle 5"/>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4"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369438" y="5462144"/>
            <a:ext cx="3357586" cy="928694"/>
          </a:xfrm>
          <a:prstGeom prst="rect">
            <a:avLst/>
          </a:prstGeom>
          <a:noFill/>
        </p:spPr>
      </p:pic>
      <p:sp>
        <p:nvSpPr>
          <p:cNvPr id="66566" name="Rectangle 6"/>
          <p:cNvSpPr>
            <a:spLocks noChangeArrowheads="1"/>
          </p:cNvSpPr>
          <p:nvPr/>
        </p:nvSpPr>
        <p:spPr bwMode="auto">
          <a:xfrm>
            <a:off x="0" y="11620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9" descr="1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8596" y="214290"/>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txBox="1">
            <a:spLocks noChangeArrowheads="1"/>
          </p:cNvSpPr>
          <p:nvPr/>
        </p:nvSpPr>
        <p:spPr bwMode="gray">
          <a:xfrm>
            <a:off x="-590588" y="1142985"/>
            <a:ext cx="2571768" cy="214314"/>
          </a:xfrm>
          <a:prstGeom prst="rect">
            <a:avLst/>
          </a:prstGeom>
          <a:noFill/>
          <a:ln w="9525">
            <a:noFill/>
            <a:miter lim="800000"/>
            <a:headEnd/>
            <a:tailEnd/>
          </a:ln>
          <a:effectLst/>
        </p:spPr>
        <p:txBody>
          <a:bodyPr anchor="ctr"/>
          <a:lstStyle/>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366668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034" y="-71462"/>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gray">
          <a:xfrm>
            <a:off x="-428660" y="714356"/>
            <a:ext cx="2571768" cy="214314"/>
          </a:xfrm>
          <a:prstGeom prst="rect">
            <a:avLst/>
          </a:prstGeom>
          <a:noFill/>
          <a:ln w="9525">
            <a:noFill/>
            <a:miter lim="800000"/>
            <a:headEnd/>
            <a:tailEnd/>
          </a:ln>
          <a:effectLst/>
        </p:spPr>
        <p:txBody>
          <a:bodyPr anchor="ctr"/>
          <a:lstStyle/>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2" name="Rounded Rectangle 1"/>
          <p:cNvSpPr/>
          <p:nvPr/>
        </p:nvSpPr>
        <p:spPr>
          <a:xfrm>
            <a:off x="2143108" y="237307"/>
            <a:ext cx="6749372" cy="69136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a:buNone/>
            </a:pPr>
            <a:r>
              <a:rPr lang="fa-IR" b="1" dirty="0">
                <a:solidFill>
                  <a:srgbClr val="FF0000"/>
                </a:solidFill>
                <a:cs typeface="B Zar" pitchFamily="2" charset="-78"/>
              </a:rPr>
              <a:t>ساختمان اداری شما از نظر مصرف انرژی در چه وضعیتی قرار دارد؟</a:t>
            </a:r>
            <a:endParaRPr lang="en-US" b="1" dirty="0">
              <a:solidFill>
                <a:srgbClr val="FF0000"/>
              </a:solidFill>
              <a:cs typeface="B Zar" pitchFamily="2" charset="-78"/>
            </a:endParaRPr>
          </a:p>
        </p:txBody>
      </p:sp>
      <p:sp>
        <p:nvSpPr>
          <p:cNvPr id="3" name="Rounded Rectangle 2"/>
          <p:cNvSpPr/>
          <p:nvPr/>
        </p:nvSpPr>
        <p:spPr>
          <a:xfrm>
            <a:off x="391886" y="1196752"/>
            <a:ext cx="850059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buNone/>
            </a:pPr>
            <a:r>
              <a:rPr lang="ar-SA" dirty="0">
                <a:solidFill>
                  <a:schemeClr val="tx1"/>
                </a:solidFill>
              </a:rPr>
              <a:t> </a:t>
            </a:r>
            <a:r>
              <a:rPr lang="fa-IR" dirty="0">
                <a:solidFill>
                  <a:schemeClr val="tx1"/>
                </a:solidFill>
                <a:cs typeface="B Zar" pitchFamily="2" charset="-78"/>
              </a:rPr>
              <a:t>اگر انرژی مصرفی سالانه کمتر از 100 کیلو وات ساعت بر متر مربع باشد در وضعیت بسیار خوبی قرار دارید.</a:t>
            </a:r>
            <a:endParaRPr lang="en-US" dirty="0">
              <a:solidFill>
                <a:schemeClr val="tx1"/>
              </a:solidFill>
              <a:cs typeface="B Zar" pitchFamily="2" charset="-78"/>
            </a:endParaRPr>
          </a:p>
        </p:txBody>
      </p:sp>
      <p:sp>
        <p:nvSpPr>
          <p:cNvPr id="4" name="Rounded Rectangle 3"/>
          <p:cNvSpPr/>
          <p:nvPr/>
        </p:nvSpPr>
        <p:spPr>
          <a:xfrm>
            <a:off x="391886" y="2276872"/>
            <a:ext cx="8500594" cy="10081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buNone/>
            </a:pPr>
            <a:r>
              <a:rPr lang="ar-SA" dirty="0">
                <a:solidFill>
                  <a:schemeClr val="tx1"/>
                </a:solidFill>
                <a:cs typeface="B Zar" pitchFamily="2" charset="-78"/>
              </a:rPr>
              <a:t> </a:t>
            </a:r>
            <a:r>
              <a:rPr lang="fa-IR" dirty="0">
                <a:solidFill>
                  <a:schemeClr val="tx1"/>
                </a:solidFill>
                <a:cs typeface="B Zar" pitchFamily="2" charset="-78"/>
              </a:rPr>
              <a:t>اگر انرژی مصرفی سالانه بین 100 تا 200 کیلو وات ساعت بر متر مربع باشد در وضعیت قابل قبولی قرار دارید.</a:t>
            </a:r>
            <a:endParaRPr lang="en-US" dirty="0">
              <a:solidFill>
                <a:schemeClr val="tx1"/>
              </a:solidFill>
              <a:cs typeface="B Zar" pitchFamily="2" charset="-78"/>
            </a:endParaRPr>
          </a:p>
        </p:txBody>
      </p:sp>
      <p:sp>
        <p:nvSpPr>
          <p:cNvPr id="7" name="Rounded Rectangle 6"/>
          <p:cNvSpPr/>
          <p:nvPr/>
        </p:nvSpPr>
        <p:spPr>
          <a:xfrm>
            <a:off x="391886" y="3429000"/>
            <a:ext cx="8500594"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r">
              <a:buNone/>
            </a:pPr>
            <a:r>
              <a:rPr lang="ar-SA" dirty="0">
                <a:solidFill>
                  <a:schemeClr val="tx1"/>
                </a:solidFill>
                <a:cs typeface="B Zar" pitchFamily="2" charset="-78"/>
              </a:rPr>
              <a:t> </a:t>
            </a:r>
            <a:r>
              <a:rPr lang="fa-IR" dirty="0">
                <a:solidFill>
                  <a:schemeClr val="tx1"/>
                </a:solidFill>
                <a:cs typeface="B Zar" pitchFamily="2" charset="-78"/>
              </a:rPr>
              <a:t>اگر انرژی مصرفی سالانه بین 200 تا 300 کیلو وات ساعت بر متر مربع باشد ساختمان دارای مشکلاتی است که با تلاش و کنترل آن قادر به اصلاح آن خواهید بود</a:t>
            </a:r>
            <a:r>
              <a:rPr lang="fa-IR" dirty="0" smtClean="0">
                <a:solidFill>
                  <a:schemeClr val="tx1"/>
                </a:solidFill>
                <a:cs typeface="B Zar" pitchFamily="2" charset="-78"/>
              </a:rPr>
              <a:t>.(با رعایت نکات ساده چک لیست قابل اصلاح است)</a:t>
            </a:r>
            <a:endParaRPr lang="en-US" dirty="0">
              <a:solidFill>
                <a:schemeClr val="tx1"/>
              </a:solidFill>
              <a:cs typeface="B Zar" pitchFamily="2" charset="-78"/>
            </a:endParaRPr>
          </a:p>
        </p:txBody>
      </p:sp>
      <p:sp>
        <p:nvSpPr>
          <p:cNvPr id="9" name="Rounded Rectangle 8"/>
          <p:cNvSpPr/>
          <p:nvPr/>
        </p:nvSpPr>
        <p:spPr>
          <a:xfrm>
            <a:off x="391886" y="4386808"/>
            <a:ext cx="8500594"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r">
              <a:buNone/>
            </a:pPr>
            <a:r>
              <a:rPr lang="fa-IR" dirty="0">
                <a:solidFill>
                  <a:schemeClr val="tx1"/>
                </a:solidFill>
                <a:cs typeface="B Zar" pitchFamily="2" charset="-78"/>
              </a:rPr>
              <a:t>اگر انرژی مصرفی سالانه بین 300 تا 400 کیلو وات ساعت بر متر مربع باشد مشکلات بهره وری ساختمان بسیار اساسی است </a:t>
            </a:r>
            <a:r>
              <a:rPr lang="fa-IR" dirty="0" smtClean="0">
                <a:solidFill>
                  <a:schemeClr val="tx1"/>
                </a:solidFill>
                <a:cs typeface="B Zar" pitchFamily="2" charset="-78"/>
              </a:rPr>
              <a:t>.(نیاز به تغییرات اساسی در پوسته ساختمان شامل نما و دیوارها دارد)</a:t>
            </a:r>
            <a:endParaRPr lang="en-US" dirty="0">
              <a:solidFill>
                <a:schemeClr val="tx1"/>
              </a:solidFill>
              <a:cs typeface="B Zar" pitchFamily="2" charset="-78"/>
            </a:endParaRPr>
          </a:p>
        </p:txBody>
      </p:sp>
      <p:sp>
        <p:nvSpPr>
          <p:cNvPr id="10" name="Rounded Rectangle 9"/>
          <p:cNvSpPr/>
          <p:nvPr/>
        </p:nvSpPr>
        <p:spPr>
          <a:xfrm>
            <a:off x="391886" y="5373216"/>
            <a:ext cx="850059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r">
              <a:buNone/>
            </a:pPr>
            <a:r>
              <a:rPr lang="fa-IR" dirty="0">
                <a:solidFill>
                  <a:schemeClr val="tx1"/>
                </a:solidFill>
                <a:cs typeface="B Zar" pitchFamily="2" charset="-78"/>
              </a:rPr>
              <a:t>اگر انرژی مصرفی سالانه بیشتر از 400  کیلو وات ساعت بر متر مربع باشد عملکرد سیستم های مصرف کننده انرژی در ساختمان بصورت کلی نا کارا است .(ساختمان غیر قابل اصلاح و ناکارآمد است)</a:t>
            </a:r>
            <a:endParaRPr lang="en-US" dirty="0">
              <a:solidFill>
                <a:schemeClr val="tx1"/>
              </a:solidFill>
              <a:cs typeface="B Zar" pitchFamily="2" charset="-78"/>
            </a:endParaRPr>
          </a:p>
        </p:txBody>
      </p:sp>
    </p:spTree>
    <p:extLst>
      <p:ext uri="{BB962C8B-B14F-4D97-AF65-F5344CB8AC3E}">
        <p14:creationId xmlns:p14="http://schemas.microsoft.com/office/powerpoint/2010/main" val="1321875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0430" y="285728"/>
            <a:ext cx="5357850" cy="42862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b="1" dirty="0" smtClean="0"/>
              <a:t>استفاده بهتر از روشنایی روز</a:t>
            </a:r>
            <a:endParaRPr lang="fa-IR" dirty="0"/>
          </a:p>
        </p:txBody>
      </p:sp>
      <p:graphicFrame>
        <p:nvGraphicFramePr>
          <p:cNvPr id="3" name="Table 2"/>
          <p:cNvGraphicFramePr>
            <a:graphicFrameLocks noGrp="1"/>
          </p:cNvGraphicFramePr>
          <p:nvPr/>
        </p:nvGraphicFramePr>
        <p:xfrm>
          <a:off x="1285852" y="857232"/>
          <a:ext cx="7072362" cy="5500725"/>
        </p:xfrm>
        <a:graphic>
          <a:graphicData uri="http://schemas.openxmlformats.org/drawingml/2006/table">
            <a:tbl>
              <a:tblPr rtl="1"/>
              <a:tblGrid>
                <a:gridCol w="449433">
                  <a:extLst>
                    <a:ext uri="{9D8B030D-6E8A-4147-A177-3AD203B41FA5}">
                      <a16:colId xmlns:a16="http://schemas.microsoft.com/office/drawing/2014/main" val="20000"/>
                    </a:ext>
                  </a:extLst>
                </a:gridCol>
                <a:gridCol w="3615781">
                  <a:extLst>
                    <a:ext uri="{9D8B030D-6E8A-4147-A177-3AD203B41FA5}">
                      <a16:colId xmlns:a16="http://schemas.microsoft.com/office/drawing/2014/main" val="20001"/>
                    </a:ext>
                  </a:extLst>
                </a:gridCol>
                <a:gridCol w="373438">
                  <a:extLst>
                    <a:ext uri="{9D8B030D-6E8A-4147-A177-3AD203B41FA5}">
                      <a16:colId xmlns:a16="http://schemas.microsoft.com/office/drawing/2014/main" val="20002"/>
                    </a:ext>
                  </a:extLst>
                </a:gridCol>
                <a:gridCol w="373438">
                  <a:extLst>
                    <a:ext uri="{9D8B030D-6E8A-4147-A177-3AD203B41FA5}">
                      <a16:colId xmlns:a16="http://schemas.microsoft.com/office/drawing/2014/main" val="20003"/>
                    </a:ext>
                  </a:extLst>
                </a:gridCol>
                <a:gridCol w="2260272">
                  <a:extLst>
                    <a:ext uri="{9D8B030D-6E8A-4147-A177-3AD203B41FA5}">
                      <a16:colId xmlns:a16="http://schemas.microsoft.com/office/drawing/2014/main" val="20004"/>
                    </a:ext>
                  </a:extLst>
                </a:gridCol>
              </a:tblGrid>
              <a:tr h="462246">
                <a:tc>
                  <a:txBody>
                    <a:bodyPr/>
                    <a:lstStyle/>
                    <a:p>
                      <a:pPr algn="ctr" rtl="1">
                        <a:spcAft>
                          <a:spcPts val="0"/>
                        </a:spcAft>
                      </a:pPr>
                      <a:r>
                        <a:rPr lang="fa-IR" sz="1050" b="1" dirty="0">
                          <a:latin typeface="Times New Roman"/>
                          <a:ea typeface="Calibri"/>
                          <a:cs typeface="B Zar"/>
                        </a:rPr>
                        <a:t>ردیف</a:t>
                      </a:r>
                      <a:endParaRPr lang="en-US" sz="1400" b="1" dirty="0">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50" b="1">
                          <a:latin typeface="Times New Roman"/>
                          <a:ea typeface="Calibri"/>
                          <a:cs typeface="B Zar"/>
                        </a:rPr>
                        <a:t>نقاط قابل ممیزی و پتانسیل های صرفه جویی انرژی</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50" b="1">
                          <a:latin typeface="Times New Roman"/>
                          <a:ea typeface="Calibri"/>
                          <a:cs typeface="B Zar"/>
                        </a:rPr>
                        <a:t>بله</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50" b="1">
                          <a:latin typeface="Times New Roman"/>
                          <a:ea typeface="Calibri"/>
                          <a:cs typeface="B Zar"/>
                        </a:rPr>
                        <a:t>خیر</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50" b="1">
                          <a:latin typeface="Times New Roman"/>
                          <a:ea typeface="Calibri"/>
                          <a:cs typeface="B Zar"/>
                        </a:rPr>
                        <a:t>میزان اثربخشی در کاهش مصرف انرژی</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624032">
                <a:tc>
                  <a:txBody>
                    <a:bodyPr/>
                    <a:lstStyle/>
                    <a:p>
                      <a:pPr algn="ctr" rtl="1">
                        <a:spcAft>
                          <a:spcPts val="0"/>
                        </a:spcAft>
                      </a:pPr>
                      <a:r>
                        <a:rPr lang="fa-IR" sz="1200" b="1">
                          <a:latin typeface="Times New Roman"/>
                          <a:ea typeface="Calibri"/>
                          <a:cs typeface="B Zar"/>
                        </a:rPr>
                        <a:t>1</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dirty="0">
                          <a:solidFill>
                            <a:srgbClr val="FF0000"/>
                          </a:solidFill>
                          <a:latin typeface="Times New Roman"/>
                          <a:ea typeface="Calibri"/>
                          <a:cs typeface="B Zar"/>
                        </a:rPr>
                        <a:t>آیا پنجره ها و چراغ های سقفی را تمیز می کنید؟</a:t>
                      </a:r>
                      <a:endParaRPr lang="en-US" sz="14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smtClean="0">
                          <a:solidFill>
                            <a:srgbClr val="FF0000"/>
                          </a:solidFill>
                          <a:latin typeface="Times New Roman"/>
                          <a:ea typeface="Calibri"/>
                          <a:cs typeface="B Zar"/>
                        </a:rPr>
                        <a:t>با این اقدام علاوه بر استفاده حداکثر از روشنایی روز و افزایش راندمان لامپ ، حدود 10 درصد از مصرف برق کاهش مییابد</a:t>
                      </a:r>
                      <a:endParaRPr lang="en-US" sz="14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8470">
                <a:tc>
                  <a:txBody>
                    <a:bodyPr/>
                    <a:lstStyle/>
                    <a:p>
                      <a:pPr algn="ctr" rtl="1">
                        <a:spcAft>
                          <a:spcPts val="0"/>
                        </a:spcAft>
                      </a:pPr>
                      <a:r>
                        <a:rPr lang="fa-IR" sz="1200" b="1">
                          <a:latin typeface="Times New Roman"/>
                          <a:ea typeface="Calibri"/>
                          <a:cs typeface="B Zar"/>
                        </a:rPr>
                        <a:t>2</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latin typeface="Times New Roman"/>
                          <a:ea typeface="Calibri"/>
                          <a:cs typeface="B Zar"/>
                        </a:rPr>
                        <a:t>آیا بگونه ای برنامه ریزی شده است که حداکثر استفاده از نور خورشید در محل کاربعمل آید؟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با این اقدام مصرف انرژی به مقدار 5 تا 10 درصد کاهش می یابد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24032">
                <a:tc>
                  <a:txBody>
                    <a:bodyPr/>
                    <a:lstStyle/>
                    <a:p>
                      <a:pPr algn="ctr" rtl="1">
                        <a:spcAft>
                          <a:spcPts val="0"/>
                        </a:spcAft>
                      </a:pPr>
                      <a:r>
                        <a:rPr lang="fa-IR" sz="1200" b="1">
                          <a:latin typeface="Times New Roman"/>
                          <a:ea typeface="Calibri"/>
                          <a:cs typeface="B Zar"/>
                        </a:rPr>
                        <a:t>3</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latin typeface="Times New Roman"/>
                          <a:ea typeface="Calibri"/>
                          <a:cs typeface="B Zar"/>
                        </a:rPr>
                        <a:t>آیا برای کاهش اثرات بازتاب نور خورشید، چیدمان اتاق را طوری تنظیم نموده اید که نور خورشید از پهلو به میزکار بتابد؟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با این اقدام هم از خیرگی و زنندگی نور روی میز کار جلوگیری میشودو هم مصرف انرژی حدود 5 در صد کاهش می یابد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8470">
                <a:tc>
                  <a:txBody>
                    <a:bodyPr/>
                    <a:lstStyle/>
                    <a:p>
                      <a:pPr algn="ctr" rtl="1">
                        <a:spcAft>
                          <a:spcPts val="0"/>
                        </a:spcAft>
                      </a:pPr>
                      <a:r>
                        <a:rPr lang="fa-IR" sz="1200" b="1">
                          <a:latin typeface="Times New Roman"/>
                          <a:ea typeface="Calibri"/>
                          <a:cs typeface="B Zar"/>
                        </a:rPr>
                        <a:t>4</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latin typeface="Times New Roman"/>
                          <a:ea typeface="Calibri"/>
                          <a:cs typeface="B Zar"/>
                        </a:rPr>
                        <a:t>آیا در زمستان موانع نورگیر و پرده های پارچه ای را باز می کنید حتی اگر فضای اتاق کمی بیشتر گرم شود؟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در این صورت مقدار انرژی مصرفی روشنایی به میزان 5 درصد کاهش می یابد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62706">
                <a:tc>
                  <a:txBody>
                    <a:bodyPr/>
                    <a:lstStyle/>
                    <a:p>
                      <a:pPr algn="ctr" rtl="1">
                        <a:spcAft>
                          <a:spcPts val="0"/>
                        </a:spcAft>
                      </a:pPr>
                      <a:r>
                        <a:rPr lang="fa-IR" sz="1200" b="1">
                          <a:latin typeface="Times New Roman"/>
                          <a:ea typeface="Calibri"/>
                          <a:cs typeface="B Zar"/>
                        </a:rPr>
                        <a:t>5</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latin typeface="Times New Roman"/>
                          <a:ea typeface="Calibri"/>
                          <a:cs typeface="B Zar"/>
                        </a:rPr>
                        <a:t>آیا در ساختمانی که فاقد سیستم تهویه مطبوع است ،انواع نورگیر و پرده های پارچه ای را در تابستان باز می کنید حتی اگر فضای اتاق کمی بیشتر گرم شود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در صورت امکان اجرای این کار مصرف برق روشنایی به طور قابل ملاحظه ای کاهش می یابد</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62706">
                <a:tc>
                  <a:txBody>
                    <a:bodyPr/>
                    <a:lstStyle/>
                    <a:p>
                      <a:pPr algn="ctr" rtl="1">
                        <a:spcAft>
                          <a:spcPts val="0"/>
                        </a:spcAft>
                      </a:pPr>
                      <a:r>
                        <a:rPr lang="fa-IR" sz="1200" b="1">
                          <a:latin typeface="Times New Roman"/>
                          <a:ea typeface="Calibri"/>
                          <a:cs typeface="B Zar"/>
                        </a:rPr>
                        <a:t>6</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solidFill>
                            <a:srgbClr val="FF0000"/>
                          </a:solidFill>
                          <a:latin typeface="Times New Roman"/>
                          <a:ea typeface="Calibri"/>
                          <a:cs typeface="B Zar"/>
                        </a:rPr>
                        <a:t>آیا جاهائی که نور خورشید اتاق را به اندازه کافی روشن می کند، تعداد لامپ ها را کاهش داده اید یا نور آنها را کم می کنید یا ارتفاع چراغ های روشنایی را بر روی سطح کار (میز ، تجهیزات) کاهش می دهید؟</a:t>
                      </a:r>
                      <a:endParaRPr lang="en-US" sz="14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solidFill>
                            <a:srgbClr val="FF0000"/>
                          </a:solidFill>
                          <a:latin typeface="Times New Roman"/>
                          <a:ea typeface="Calibri"/>
                          <a:cs typeface="B Zar"/>
                        </a:rPr>
                        <a:t>با این اقدام  بین 10 تا 15 درصد از مصرف برق کاهش می یابد</a:t>
                      </a:r>
                      <a:endParaRPr lang="en-US" sz="14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48063">
                <a:tc>
                  <a:txBody>
                    <a:bodyPr/>
                    <a:lstStyle/>
                    <a:p>
                      <a:pPr algn="ctr" rtl="1">
                        <a:spcAft>
                          <a:spcPts val="0"/>
                        </a:spcAft>
                      </a:pPr>
                      <a:r>
                        <a:rPr lang="fa-IR" sz="1200" b="1">
                          <a:latin typeface="Times New Roman"/>
                          <a:ea typeface="Calibri"/>
                          <a:cs typeface="B Zar"/>
                        </a:rPr>
                        <a:t>7</a:t>
                      </a:r>
                      <a:endParaRPr lang="en-US" sz="1400" b="1">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200" b="1">
                          <a:solidFill>
                            <a:srgbClr val="FF0000"/>
                          </a:solidFill>
                          <a:latin typeface="Times New Roman"/>
                          <a:ea typeface="Calibri"/>
                          <a:cs typeface="B Zar"/>
                        </a:rPr>
                        <a:t>آیا سطوح کاری (میز، دستگاهها و ...) را به پنجره نزدیک می کنید؟ </a:t>
                      </a:r>
                      <a:endParaRPr lang="en-US" sz="14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200" b="1">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solidFill>
                            <a:srgbClr val="FF0000"/>
                          </a:solidFill>
                          <a:latin typeface="Times New Roman"/>
                          <a:ea typeface="Calibri"/>
                          <a:cs typeface="B Zar"/>
                        </a:rPr>
                        <a:t>استفاده از نور طبیعی خورشید، مقداری حرارت را نیز به دنبال خواهد داشت لذا باید تعادلی بین این دو ایجاد نمود در بسیاری از حالات پنجره های 2 جداره میزان حرارت ورودی را کاهش می دهند ولی همچنان نور کافی به اتاق وارد می شود و این عمل باعث می شود میزان برق مصرفی بین 10 تا 15 درصد کاهش یابد</a:t>
                      </a:r>
                      <a:endParaRPr lang="en-US" sz="1400" b="1" dirty="0">
                        <a:solidFill>
                          <a:srgbClr val="FF0000"/>
                        </a:solidFill>
                        <a:latin typeface="Times New Roman"/>
                        <a:ea typeface="Calibri"/>
                        <a:cs typeface="B Zar"/>
                      </a:endParaRPr>
                    </a:p>
                  </a:txBody>
                  <a:tcPr marL="61022" marR="6102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Rectangle 4"/>
          <p:cNvSpPr txBox="1">
            <a:spLocks noChangeArrowheads="1"/>
          </p:cNvSpPr>
          <p:nvPr/>
        </p:nvSpPr>
        <p:spPr bwMode="gray">
          <a:xfrm>
            <a:off x="-428660" y="785794"/>
            <a:ext cx="2571768" cy="214314"/>
          </a:xfrm>
          <a:prstGeom prst="rect">
            <a:avLst/>
          </a:prstGeom>
          <a:noFill/>
          <a:ln w="9525">
            <a:noFill/>
            <a:miter lim="800000"/>
            <a:headEnd/>
            <a:tailEnd/>
          </a:ln>
          <a:effectLst/>
        </p:spPr>
        <p:txBody>
          <a:bodyPr anchor="ctr"/>
          <a:lstStyle/>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158" y="-46057"/>
            <a:ext cx="5334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01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14810" y="142852"/>
            <a:ext cx="4714908" cy="78581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r" rtl="1">
              <a:tabLst>
                <a:tab pos="2065338" algn="l"/>
              </a:tabLst>
            </a:pPr>
            <a:r>
              <a:rPr lang="fa-IR" b="1" dirty="0" smtClean="0">
                <a:solidFill>
                  <a:schemeClr val="tx1"/>
                </a:solidFill>
                <a:latin typeface="Times New Roman" pitchFamily="18" charset="0"/>
                <a:ea typeface="Calibri" pitchFamily="34" charset="0"/>
                <a:cs typeface="B Zar" pitchFamily="2" charset="-78"/>
                <a:sym typeface="Webdings" pitchFamily="18" charset="2"/>
              </a:rPr>
              <a:t>کنترل روشنایی با استفاده از لامپ </a:t>
            </a:r>
            <a:endParaRPr lang="fa-IR" b="1" dirty="0" smtClean="0">
              <a:solidFill>
                <a:schemeClr val="tx1"/>
              </a:solidFill>
              <a:latin typeface="Times New Roman" pitchFamily="18" charset="0"/>
              <a:ea typeface="Calibri" pitchFamily="34" charset="0"/>
              <a:cs typeface="Times New Roman" pitchFamily="18" charset="0"/>
              <a:sym typeface="Webdings" pitchFamily="18" charset="2"/>
            </a:endParaRPr>
          </a:p>
        </p:txBody>
      </p:sp>
      <p:graphicFrame>
        <p:nvGraphicFramePr>
          <p:cNvPr id="4" name="Table 3"/>
          <p:cNvGraphicFramePr>
            <a:graphicFrameLocks noGrp="1"/>
          </p:cNvGraphicFramePr>
          <p:nvPr/>
        </p:nvGraphicFramePr>
        <p:xfrm>
          <a:off x="428596" y="1000104"/>
          <a:ext cx="8358246" cy="5500730"/>
        </p:xfrm>
        <a:graphic>
          <a:graphicData uri="http://schemas.openxmlformats.org/drawingml/2006/table">
            <a:tbl>
              <a:tblPr rtl="1"/>
              <a:tblGrid>
                <a:gridCol w="646941">
                  <a:extLst>
                    <a:ext uri="{9D8B030D-6E8A-4147-A177-3AD203B41FA5}">
                      <a16:colId xmlns:a16="http://schemas.microsoft.com/office/drawing/2014/main" val="20000"/>
                    </a:ext>
                  </a:extLst>
                </a:gridCol>
                <a:gridCol w="4322125">
                  <a:extLst>
                    <a:ext uri="{9D8B030D-6E8A-4147-A177-3AD203B41FA5}">
                      <a16:colId xmlns:a16="http://schemas.microsoft.com/office/drawing/2014/main" val="20001"/>
                    </a:ext>
                  </a:extLst>
                </a:gridCol>
                <a:gridCol w="435883">
                  <a:extLst>
                    <a:ext uri="{9D8B030D-6E8A-4147-A177-3AD203B41FA5}">
                      <a16:colId xmlns:a16="http://schemas.microsoft.com/office/drawing/2014/main" val="20002"/>
                    </a:ext>
                  </a:extLst>
                </a:gridCol>
                <a:gridCol w="435883">
                  <a:extLst>
                    <a:ext uri="{9D8B030D-6E8A-4147-A177-3AD203B41FA5}">
                      <a16:colId xmlns:a16="http://schemas.microsoft.com/office/drawing/2014/main" val="20003"/>
                    </a:ext>
                  </a:extLst>
                </a:gridCol>
                <a:gridCol w="2517414">
                  <a:extLst>
                    <a:ext uri="{9D8B030D-6E8A-4147-A177-3AD203B41FA5}">
                      <a16:colId xmlns:a16="http://schemas.microsoft.com/office/drawing/2014/main" val="20004"/>
                    </a:ext>
                  </a:extLst>
                </a:gridCol>
              </a:tblGrid>
              <a:tr h="192349">
                <a:tc>
                  <a:txBody>
                    <a:bodyPr/>
                    <a:lstStyle/>
                    <a:p>
                      <a:pPr algn="ctr" rtl="1">
                        <a:spcAft>
                          <a:spcPts val="0"/>
                        </a:spcAft>
                      </a:pPr>
                      <a:r>
                        <a:rPr lang="fa-IR" sz="1000" b="1" dirty="0">
                          <a:latin typeface="Times New Roman"/>
                          <a:ea typeface="Calibri"/>
                          <a:cs typeface="B Zar"/>
                        </a:rPr>
                        <a:t>ردیف</a:t>
                      </a:r>
                      <a:endParaRPr lang="en-US" sz="1400" b="1" dirty="0">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00" b="1" dirty="0">
                          <a:latin typeface="Times New Roman"/>
                          <a:ea typeface="Calibri"/>
                          <a:cs typeface="B Zar"/>
                        </a:rPr>
                        <a:t>نقاط قابل ممیزی و پتانسیل های صرفه جویی انرژی</a:t>
                      </a:r>
                      <a:endParaRPr lang="en-US" sz="1400" b="1" dirty="0">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00" b="1">
                          <a:latin typeface="Times New Roman"/>
                          <a:ea typeface="Calibri"/>
                          <a:cs typeface="B Zar"/>
                        </a:rPr>
                        <a:t>بله</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00" b="1">
                          <a:latin typeface="Times New Roman"/>
                          <a:ea typeface="Calibri"/>
                          <a:cs typeface="B Zar"/>
                        </a:rPr>
                        <a:t>خیر</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000" b="1">
                          <a:latin typeface="Times New Roman"/>
                          <a:ea typeface="Calibri"/>
                          <a:cs typeface="B Zar"/>
                        </a:rPr>
                        <a:t>میزان اثربخشی در کاهش مصرف انرژی</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094159">
                <a:tc>
                  <a:txBody>
                    <a:bodyPr/>
                    <a:lstStyle/>
                    <a:p>
                      <a:pPr algn="ctr" rtl="1">
                        <a:spcAft>
                          <a:spcPts val="0"/>
                        </a:spcAft>
                      </a:pPr>
                      <a:r>
                        <a:rPr lang="fa-IR" sz="1050" b="1">
                          <a:latin typeface="Times New Roman"/>
                          <a:ea typeface="Calibri"/>
                          <a:cs typeface="B Zar"/>
                        </a:rPr>
                        <a:t>1</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solidFill>
                            <a:srgbClr val="FF0000"/>
                          </a:solidFill>
                          <a:latin typeface="Times New Roman"/>
                          <a:ea typeface="Calibri"/>
                          <a:cs typeface="B Zar"/>
                        </a:rPr>
                        <a:t>آیا اگر در اتاق کسی حضور ندارد لامپ آن اتاق را خاموش می کنید؟</a:t>
                      </a:r>
                      <a:endParaRPr lang="en-US" sz="1400" b="1">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solidFill>
                            <a:srgbClr val="FF0000"/>
                          </a:solidFill>
                          <a:latin typeface="Times New Roman"/>
                          <a:ea typeface="Calibri"/>
                          <a:cs typeface="B Zar"/>
                        </a:rPr>
                        <a:t>بطور کلی از لامپ های کم مصرف مهتابی استفاده شود، اگر فاصله زمانی بین روشن وخاموش کردن چراغ بیش از 4 تا 7 دقیقه باشد، لازم است تا لامپ خاموش شود ولی اگر زمان خاموش ماندن چراغ کمتر از این مقدار است روشن ماندن چراغ اشکالی نخواهد  داشت</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9438">
                <a:tc>
                  <a:txBody>
                    <a:bodyPr/>
                    <a:lstStyle/>
                    <a:p>
                      <a:pPr algn="ctr" rtl="1">
                        <a:spcAft>
                          <a:spcPts val="0"/>
                        </a:spcAft>
                      </a:pPr>
                      <a:r>
                        <a:rPr lang="fa-IR" sz="1050" b="1">
                          <a:latin typeface="Times New Roman"/>
                          <a:ea typeface="Calibri"/>
                          <a:cs typeface="B Zar"/>
                        </a:rPr>
                        <a:t>2</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dirty="0">
                          <a:solidFill>
                            <a:srgbClr val="FF0000"/>
                          </a:solidFill>
                          <a:latin typeface="Times New Roman"/>
                          <a:ea typeface="Calibri"/>
                          <a:cs typeface="B Zar"/>
                        </a:rPr>
                        <a:t>آیا برای روشنایی بخش های مختلف از کلیدهای مجزا استفاده می کنید؟</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spcAft>
                          <a:spcPts val="0"/>
                        </a:spcAft>
                      </a:pPr>
                      <a:r>
                        <a:rPr lang="fa-IR" sz="1000" b="1" dirty="0">
                          <a:solidFill>
                            <a:srgbClr val="FF0000"/>
                          </a:solidFill>
                          <a:latin typeface="Times New Roman"/>
                          <a:ea typeface="Calibri"/>
                          <a:cs typeface="B Zar"/>
                        </a:rPr>
                        <a:t>برای اینکه بتوان روشنایی فضا های غیر ضروری را خاموش کرد که در این صورت مصرف برق متناسب با تعداد لامپ های خاموش شده کاهش مییابد کاهش می یابد</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9672">
                <a:tc>
                  <a:txBody>
                    <a:bodyPr/>
                    <a:lstStyle/>
                    <a:p>
                      <a:pPr algn="ctr" rtl="1">
                        <a:spcAft>
                          <a:spcPts val="0"/>
                        </a:spcAft>
                      </a:pPr>
                      <a:r>
                        <a:rPr lang="fa-IR" sz="1050" b="1">
                          <a:latin typeface="Times New Roman"/>
                          <a:ea typeface="Calibri"/>
                          <a:cs typeface="B Zar"/>
                        </a:rPr>
                        <a:t>3</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در ساعات غیراداری که ساختمان مورد نظافت قرار می گیرد، فقط چراغ های همان بخش روشن می شود؟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latin typeface="Times New Roman"/>
                          <a:ea typeface="Calibri"/>
                          <a:cs typeface="B Zar"/>
                        </a:rPr>
                        <a:t>با این اقدام کار انرژی قابل ملاحظه ای در بخش روشنایی حدود 5 درصد صرفه جویی می گردد</a:t>
                      </a:r>
                      <a:endParaRPr lang="en-US" sz="1400" b="1" dirty="0">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9672">
                <a:tc>
                  <a:txBody>
                    <a:bodyPr/>
                    <a:lstStyle/>
                    <a:p>
                      <a:pPr algn="ctr" rtl="1">
                        <a:spcAft>
                          <a:spcPts val="0"/>
                        </a:spcAft>
                      </a:pPr>
                      <a:r>
                        <a:rPr lang="fa-IR" sz="1050" b="1">
                          <a:latin typeface="Times New Roman"/>
                          <a:ea typeface="Calibri"/>
                          <a:cs typeface="B Zar"/>
                        </a:rPr>
                        <a:t>4</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چراغ های تابلوهای علائم راهنمایی مانند اتاق کنفرانس، مسیر خروج، اتاق تجهیزات و ... را در طول روز خاموش نگه می دارید؟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latin typeface="Times New Roman"/>
                          <a:ea typeface="Calibri"/>
                          <a:cs typeface="B Zar"/>
                        </a:rPr>
                        <a:t>با خاموش کردن آنها ، مصرف برق روشنایی حدود 5 درصد کاهش می یابد</a:t>
                      </a:r>
                      <a:endParaRPr lang="en-US" sz="1400" b="1" dirty="0">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9672">
                <a:tc>
                  <a:txBody>
                    <a:bodyPr/>
                    <a:lstStyle/>
                    <a:p>
                      <a:pPr algn="ctr" rtl="1">
                        <a:spcAft>
                          <a:spcPts val="0"/>
                        </a:spcAft>
                      </a:pPr>
                      <a:r>
                        <a:rPr lang="fa-IR" sz="1050" b="1">
                          <a:latin typeface="Times New Roman"/>
                          <a:ea typeface="Calibri"/>
                          <a:cs typeface="B Zar"/>
                        </a:rPr>
                        <a:t>5</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در طول شب چراغ های تزئینی را خاموش می کنید و فقط چراغ های مربوط به حفاظت و امنیت را روشن می گذارید؟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با خاموش کردن چراغ های تزئینی انرژی روشنایی حدود 5 درصد کاهش می یابد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9672">
                <a:tc>
                  <a:txBody>
                    <a:bodyPr/>
                    <a:lstStyle/>
                    <a:p>
                      <a:pPr algn="ctr" rtl="1">
                        <a:spcAft>
                          <a:spcPts val="0"/>
                        </a:spcAft>
                      </a:pPr>
                      <a:r>
                        <a:rPr lang="fa-IR" sz="1050" b="1">
                          <a:latin typeface="Times New Roman"/>
                          <a:ea typeface="Calibri"/>
                          <a:cs typeface="B Zar"/>
                        </a:rPr>
                        <a:t>6</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در آشپزخانه ها، لامپ داخل گرمکن های غذا، وقتی که غذا در آن قرار ندارد خاموش می شود؟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با خاموش کردن این نوع روشنایی ها ، مصرف برق کاهش می یابد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9672">
                <a:tc>
                  <a:txBody>
                    <a:bodyPr/>
                    <a:lstStyle/>
                    <a:p>
                      <a:pPr algn="ctr" rtl="1">
                        <a:spcAft>
                          <a:spcPts val="0"/>
                        </a:spcAft>
                      </a:pPr>
                      <a:r>
                        <a:rPr lang="fa-IR" sz="1050" b="1">
                          <a:latin typeface="Times New Roman"/>
                          <a:ea typeface="Calibri"/>
                          <a:cs typeface="B Zar"/>
                        </a:rPr>
                        <a:t>7</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هر جا که امکان دارد ، به جای استفاده از چند لامپ التهابی ، از یک لامپ مهتابی (با توان معادل مجموع آن چند لامپ) استفاده می کنید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با این اقدام مصرف برق حدود 5 درصد کاهش</a:t>
                      </a:r>
                      <a:br>
                        <a:rPr lang="fa-IR" sz="1000" b="1">
                          <a:latin typeface="Times New Roman"/>
                          <a:ea typeface="Calibri"/>
                          <a:cs typeface="B Zar"/>
                        </a:rPr>
                      </a:br>
                      <a:r>
                        <a:rPr lang="fa-IR" sz="1000" b="1">
                          <a:latin typeface="Times New Roman"/>
                          <a:ea typeface="Calibri"/>
                          <a:cs typeface="B Zar"/>
                        </a:rPr>
                        <a:t> می یابد </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9672">
                <a:tc>
                  <a:txBody>
                    <a:bodyPr/>
                    <a:lstStyle/>
                    <a:p>
                      <a:pPr algn="ctr" rtl="1">
                        <a:spcAft>
                          <a:spcPts val="0"/>
                        </a:spcAft>
                      </a:pPr>
                      <a:r>
                        <a:rPr lang="fa-IR" sz="1050" b="1">
                          <a:latin typeface="Times New Roman"/>
                          <a:ea typeface="Calibri"/>
                          <a:cs typeface="B Zar"/>
                        </a:rPr>
                        <a:t>8</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dirty="0">
                          <a:solidFill>
                            <a:srgbClr val="FF0000"/>
                          </a:solidFill>
                          <a:latin typeface="Times New Roman"/>
                          <a:ea typeface="Calibri"/>
                          <a:cs typeface="B Zar"/>
                        </a:rPr>
                        <a:t>آیا در جاهائیکه ارتفاع سقف و ارتقاع لامپ از سطح زمین زیاد است به جای لامپ های رشته ای از لامپ های کم مصرف استفاده می نمایید</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solidFill>
                            <a:srgbClr val="FF0000"/>
                          </a:solidFill>
                          <a:latin typeface="Times New Roman"/>
                          <a:ea typeface="Calibri"/>
                          <a:cs typeface="B Zar"/>
                        </a:rPr>
                        <a:t>چون عمر لامپ های رشته ای کمتر بوده و موقع تعویض با مشکل روبرو می شوید</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9672">
                <a:tc>
                  <a:txBody>
                    <a:bodyPr/>
                    <a:lstStyle/>
                    <a:p>
                      <a:pPr algn="ctr" rtl="1">
                        <a:spcAft>
                          <a:spcPts val="0"/>
                        </a:spcAft>
                      </a:pPr>
                      <a:r>
                        <a:rPr lang="fa-IR" sz="1050" b="1">
                          <a:latin typeface="Times New Roman"/>
                          <a:ea typeface="Calibri"/>
                          <a:cs typeface="B Zar"/>
                        </a:rPr>
                        <a:t>9</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a:latin typeface="Times New Roman"/>
                          <a:ea typeface="Calibri"/>
                          <a:cs typeface="B Zar"/>
                        </a:rPr>
                        <a:t>آیا در جاهائی که لامپ های فلورسنت برداشته شده اند، بالاست آنها نیز از مدار خارج شده است</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a:latin typeface="Times New Roman"/>
                          <a:ea typeface="Calibri"/>
                          <a:cs typeface="B Zar"/>
                        </a:rPr>
                        <a:t>حتی بالاست آنها را نیز از مدار خارج کنید تا انرژی اضافی در آن قسمت تلف نشود</a:t>
                      </a:r>
                      <a:endParaRPr lang="en-US" sz="1400" b="1">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47080">
                <a:tc>
                  <a:txBody>
                    <a:bodyPr/>
                    <a:lstStyle/>
                    <a:p>
                      <a:pPr algn="ctr" rtl="1">
                        <a:spcAft>
                          <a:spcPts val="0"/>
                        </a:spcAft>
                      </a:pPr>
                      <a:r>
                        <a:rPr lang="fa-IR" sz="1050" b="1" dirty="0">
                          <a:solidFill>
                            <a:srgbClr val="FF0000"/>
                          </a:solidFill>
                          <a:latin typeface="Times New Roman"/>
                          <a:ea typeface="Calibri"/>
                          <a:cs typeface="B Zar"/>
                        </a:rPr>
                        <a:t>10</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50" b="1" dirty="0">
                          <a:solidFill>
                            <a:srgbClr val="FF0000"/>
                          </a:solidFill>
                          <a:latin typeface="Times New Roman"/>
                          <a:ea typeface="Calibri"/>
                          <a:cs typeface="B Zar"/>
                        </a:rPr>
                        <a:t>آیا در زمان تعویض لامپ های سوخته، از لامپ های با بازده بالاتر و وات کمتر استفاده می کنید؟ </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5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000" b="1" dirty="0">
                          <a:solidFill>
                            <a:srgbClr val="FF0000"/>
                          </a:solidFill>
                          <a:latin typeface="Times New Roman"/>
                          <a:ea typeface="Calibri"/>
                          <a:cs typeface="B Zar"/>
                        </a:rPr>
                        <a:t>در صورت استفاده از لامپ های کم مصرف مانند : </a:t>
                      </a:r>
                      <a:r>
                        <a:rPr lang="en-US" sz="1000" b="1" dirty="0">
                          <a:solidFill>
                            <a:srgbClr val="FF0000"/>
                          </a:solidFill>
                          <a:latin typeface="Times New Roman"/>
                          <a:ea typeface="Calibri"/>
                          <a:cs typeface="B Zar"/>
                        </a:rPr>
                        <a:t>CFL</a:t>
                      </a:r>
                      <a:r>
                        <a:rPr lang="fa-IR" sz="1000" b="1" dirty="0">
                          <a:solidFill>
                            <a:srgbClr val="FF0000"/>
                          </a:solidFill>
                          <a:latin typeface="Times New Roman"/>
                          <a:ea typeface="Calibri"/>
                          <a:cs typeface="B Zar"/>
                        </a:rPr>
                        <a:t> یا لامپ فلورسنت </a:t>
                      </a:r>
                      <a:r>
                        <a:rPr lang="en-US" sz="1000" b="1" dirty="0">
                          <a:solidFill>
                            <a:srgbClr val="FF0000"/>
                          </a:solidFill>
                          <a:latin typeface="Times New Roman"/>
                          <a:ea typeface="Calibri"/>
                          <a:cs typeface="B Zar"/>
                        </a:rPr>
                        <a:t>T8</a:t>
                      </a:r>
                      <a:r>
                        <a:rPr lang="fa-IR" sz="1000" b="1" dirty="0">
                          <a:solidFill>
                            <a:srgbClr val="FF0000"/>
                          </a:solidFill>
                          <a:latin typeface="Times New Roman"/>
                          <a:ea typeface="Calibri"/>
                          <a:cs typeface="B Zar"/>
                        </a:rPr>
                        <a:t> مصرف انرژی به میزان 10 درصد کاهش مییابد </a:t>
                      </a:r>
                      <a:endParaRPr lang="en-US" sz="1400" b="1" dirty="0">
                        <a:solidFill>
                          <a:srgbClr val="FF0000"/>
                        </a:solidFill>
                        <a:latin typeface="Times New Roman"/>
                        <a:ea typeface="Calibri"/>
                        <a:cs typeface="B Zar"/>
                      </a:endParaRPr>
                    </a:p>
                  </a:txBody>
                  <a:tcPr marL="59184" marR="591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 name="Rectangle 4"/>
          <p:cNvSpPr txBox="1">
            <a:spLocks noChangeArrowheads="1"/>
          </p:cNvSpPr>
          <p:nvPr/>
        </p:nvSpPr>
        <p:spPr bwMode="gray">
          <a:xfrm>
            <a:off x="-428660" y="714356"/>
            <a:ext cx="2571768" cy="214314"/>
          </a:xfrm>
          <a:prstGeom prst="rect">
            <a:avLst/>
          </a:prstGeom>
          <a:noFill/>
          <a:ln w="9525">
            <a:noFill/>
            <a:miter lim="800000"/>
            <a:headEnd/>
            <a:tailEnd/>
          </a:ln>
          <a:effectLst/>
        </p:spPr>
        <p:txBody>
          <a:bodyPr anchor="ctr"/>
          <a:lstStyle/>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1462"/>
            <a:ext cx="5334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80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36" y="428606"/>
          <a:ext cx="8072493" cy="6000788"/>
        </p:xfrm>
        <a:graphic>
          <a:graphicData uri="http://schemas.openxmlformats.org/drawingml/2006/table">
            <a:tbl>
              <a:tblPr rtl="1"/>
              <a:tblGrid>
                <a:gridCol w="624082">
                  <a:extLst>
                    <a:ext uri="{9D8B030D-6E8A-4147-A177-3AD203B41FA5}">
                      <a16:colId xmlns:a16="http://schemas.microsoft.com/office/drawing/2014/main" val="20000"/>
                    </a:ext>
                  </a:extLst>
                </a:gridCol>
                <a:gridCol w="4169398">
                  <a:extLst>
                    <a:ext uri="{9D8B030D-6E8A-4147-A177-3AD203B41FA5}">
                      <a16:colId xmlns:a16="http://schemas.microsoft.com/office/drawing/2014/main" val="20001"/>
                    </a:ext>
                  </a:extLst>
                </a:gridCol>
                <a:gridCol w="420481">
                  <a:extLst>
                    <a:ext uri="{9D8B030D-6E8A-4147-A177-3AD203B41FA5}">
                      <a16:colId xmlns:a16="http://schemas.microsoft.com/office/drawing/2014/main" val="20002"/>
                    </a:ext>
                  </a:extLst>
                </a:gridCol>
                <a:gridCol w="420481">
                  <a:extLst>
                    <a:ext uri="{9D8B030D-6E8A-4147-A177-3AD203B41FA5}">
                      <a16:colId xmlns:a16="http://schemas.microsoft.com/office/drawing/2014/main" val="20003"/>
                    </a:ext>
                  </a:extLst>
                </a:gridCol>
                <a:gridCol w="2438051">
                  <a:extLst>
                    <a:ext uri="{9D8B030D-6E8A-4147-A177-3AD203B41FA5}">
                      <a16:colId xmlns:a16="http://schemas.microsoft.com/office/drawing/2014/main" val="20004"/>
                    </a:ext>
                  </a:extLst>
                </a:gridCol>
              </a:tblGrid>
              <a:tr h="393168">
                <a:tc>
                  <a:txBody>
                    <a:bodyPr/>
                    <a:lstStyle/>
                    <a:p>
                      <a:pPr algn="ctr" rtl="1">
                        <a:spcAft>
                          <a:spcPts val="0"/>
                        </a:spcAft>
                      </a:pPr>
                      <a:r>
                        <a:rPr lang="fa-IR" sz="1000" b="1" dirty="0">
                          <a:latin typeface="Times New Roman"/>
                          <a:ea typeface="Calibri"/>
                          <a:cs typeface="B Zar"/>
                        </a:rPr>
                        <a:t>11</a:t>
                      </a:r>
                      <a:endParaRPr lang="en-US" sz="1050" b="1" dirty="0">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dirty="0">
                          <a:latin typeface="Times New Roman"/>
                          <a:ea typeface="Calibri"/>
                          <a:cs typeface="B Zar"/>
                        </a:rPr>
                        <a:t>آیا در همه مکان های ساختمان لامپ های رشته ای با لامپ فلورسنت جایگزین شده اند؟.</a:t>
                      </a:r>
                      <a:endParaRPr lang="en-US" sz="1050" b="1" dirty="0">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توجه به مزایای لامپ کم مصرف، انرژی مصرفی به مقدار حداقل 20 درصد نسبت لامپ های رشته ای کاهش مییابد کاهش می یابد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3168">
                <a:tc>
                  <a:txBody>
                    <a:bodyPr/>
                    <a:lstStyle/>
                    <a:p>
                      <a:pPr algn="ctr" rtl="1">
                        <a:spcAft>
                          <a:spcPts val="0"/>
                        </a:spcAft>
                      </a:pPr>
                      <a:r>
                        <a:rPr lang="fa-IR" sz="1000" b="1">
                          <a:latin typeface="Times New Roman"/>
                          <a:ea typeface="Calibri"/>
                          <a:cs typeface="B Zar"/>
                        </a:rPr>
                        <a:t>12</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چراغ های تابلوهای راهنمایی </a:t>
                      </a:r>
                      <a:r>
                        <a:rPr lang="en-US" sz="1000" b="1">
                          <a:latin typeface="Times New Roman"/>
                          <a:ea typeface="Calibri"/>
                          <a:cs typeface="B Zar"/>
                        </a:rPr>
                        <a:t>(Exit sign)</a:t>
                      </a:r>
                      <a:r>
                        <a:rPr lang="fa-IR" sz="1000" b="1">
                          <a:latin typeface="Times New Roman"/>
                          <a:ea typeface="Calibri"/>
                          <a:cs typeface="B Zar"/>
                        </a:rPr>
                        <a:t>  از دیود نوری </a:t>
                      </a:r>
                      <a:r>
                        <a:rPr lang="en-US" sz="1000" b="1">
                          <a:latin typeface="Times New Roman"/>
                          <a:ea typeface="Calibri"/>
                          <a:cs typeface="B Zar"/>
                        </a:rPr>
                        <a:t>(LED)</a:t>
                      </a:r>
                      <a:r>
                        <a:rPr lang="fa-IR" sz="1000" b="1">
                          <a:latin typeface="Times New Roman"/>
                          <a:ea typeface="Calibri"/>
                          <a:cs typeface="B Zar"/>
                        </a:rPr>
                        <a:t> استفاده شده است. ؟</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عمردیودنوری حدود 60000 ساعت و مصرف برق آنها بسیارناچیز باشد بنا بر این حدود 50 تا 90 درصد ار مصرف برق صرفه جویی میشود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7751">
                <a:tc>
                  <a:txBody>
                    <a:bodyPr/>
                    <a:lstStyle/>
                    <a:p>
                      <a:pPr algn="ctr" rtl="1">
                        <a:spcAft>
                          <a:spcPts val="0"/>
                        </a:spcAft>
                      </a:pPr>
                      <a:r>
                        <a:rPr lang="fa-IR" sz="1000" b="1">
                          <a:latin typeface="Times New Roman"/>
                          <a:ea typeface="Calibri"/>
                          <a:cs typeface="B Zar"/>
                        </a:rPr>
                        <a:t>13</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سالن هایی مانند سالن کنفرانس و یا سالن های مشابه که فضای بیشتری دارند جهت کنترل روشنایی کلیدهای مختلف نصب شده است؟</a:t>
                      </a:r>
                      <a:br>
                        <a:rPr lang="fa-IR" sz="1000" b="1">
                          <a:latin typeface="Times New Roman"/>
                          <a:ea typeface="Calibri"/>
                          <a:cs typeface="B Zar"/>
                        </a:rPr>
                      </a:br>
                      <a:r>
                        <a:rPr lang="fa-IR" sz="1000" b="1">
                          <a:latin typeface="Times New Roman"/>
                          <a:ea typeface="Calibri"/>
                          <a:cs typeface="B Zar"/>
                        </a:rPr>
                        <a:t>( بتوان روشنایی فضاهایی که مورد نیاز نیست را خاموش کرد)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این اقدام میزان برق مصرفی به مقدار  10 تا 15درصد کاهش می یابد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833">
                <a:tc>
                  <a:txBody>
                    <a:bodyPr/>
                    <a:lstStyle/>
                    <a:p>
                      <a:pPr algn="ctr" rtl="1">
                        <a:spcAft>
                          <a:spcPts val="0"/>
                        </a:spcAft>
                      </a:pPr>
                      <a:r>
                        <a:rPr lang="fa-IR" sz="1000" b="1">
                          <a:latin typeface="Times New Roman"/>
                          <a:ea typeface="Calibri"/>
                          <a:cs typeface="B Zar"/>
                        </a:rPr>
                        <a:t>14</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لامپ ها و قاب های اضافی دراتاق های اداری جمع آوری شده است؟</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این اقدام تلفات و مصرف انرژی بیهوده از بین</a:t>
                      </a:r>
                      <a:endParaRPr lang="en-US" sz="1050" b="1">
                        <a:latin typeface="Times New Roman"/>
                        <a:ea typeface="Calibri"/>
                        <a:cs typeface="B Zar"/>
                      </a:endParaRPr>
                    </a:p>
                    <a:p>
                      <a:pPr algn="ctr" rtl="1">
                        <a:spcAft>
                          <a:spcPts val="0"/>
                        </a:spcAft>
                      </a:pPr>
                      <a:r>
                        <a:rPr lang="fa-IR" sz="800" b="1">
                          <a:latin typeface="Times New Roman"/>
                          <a:ea typeface="Calibri"/>
                          <a:cs typeface="B Zar"/>
                        </a:rPr>
                        <a:t> می رود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112">
                <a:tc>
                  <a:txBody>
                    <a:bodyPr/>
                    <a:lstStyle/>
                    <a:p>
                      <a:pPr algn="ctr" rtl="1">
                        <a:spcAft>
                          <a:spcPts val="0"/>
                        </a:spcAft>
                      </a:pPr>
                      <a:r>
                        <a:rPr lang="fa-IR" sz="1000" b="1" dirty="0">
                          <a:solidFill>
                            <a:srgbClr val="FF0000"/>
                          </a:solidFill>
                          <a:latin typeface="Times New Roman"/>
                          <a:ea typeface="Calibri"/>
                          <a:cs typeface="B Zar"/>
                        </a:rPr>
                        <a:t>15</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dirty="0">
                          <a:solidFill>
                            <a:srgbClr val="FF0000"/>
                          </a:solidFill>
                          <a:latin typeface="Times New Roman"/>
                          <a:ea typeface="Calibri"/>
                          <a:cs typeface="B Zar"/>
                        </a:rPr>
                        <a:t>آیا وقتی از روشنایی استفاده می شود که مورد نیاز است؟</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dirty="0">
                          <a:solidFill>
                            <a:srgbClr val="FF0000"/>
                          </a:solidFill>
                          <a:latin typeface="Times New Roman"/>
                          <a:ea typeface="Calibri"/>
                          <a:cs typeface="B Zar"/>
                        </a:rPr>
                        <a:t>این روش اساس کنترل روشنایی میباشدکه کم هزینه ترین راهکار صرفه جویی برق درروشنایی میباشد  </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93168">
                <a:tc>
                  <a:txBody>
                    <a:bodyPr/>
                    <a:lstStyle/>
                    <a:p>
                      <a:pPr algn="ctr" rtl="1">
                        <a:spcAft>
                          <a:spcPts val="0"/>
                        </a:spcAft>
                      </a:pPr>
                      <a:r>
                        <a:rPr lang="fa-IR" sz="1000" b="1">
                          <a:latin typeface="Times New Roman"/>
                          <a:ea typeface="Calibri"/>
                          <a:cs typeface="B Zar"/>
                        </a:rPr>
                        <a:t>16</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پایان روز و در پایان هفته فقط لامپ هایی روشن می ماند که مورد نیاز است؟</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در واقع این روش همان اعمال مدیریت انرژی می باشد که باعث کاهش مصرف برق به طور چشمگیری خواهد شد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1833">
                <a:tc>
                  <a:txBody>
                    <a:bodyPr/>
                    <a:lstStyle/>
                    <a:p>
                      <a:pPr algn="ctr" rtl="1">
                        <a:spcAft>
                          <a:spcPts val="0"/>
                        </a:spcAft>
                      </a:pPr>
                      <a:r>
                        <a:rPr lang="fa-IR" sz="1000" b="1">
                          <a:latin typeface="Times New Roman"/>
                          <a:ea typeface="Calibri"/>
                          <a:cs typeface="B Zar"/>
                        </a:rPr>
                        <a:t>17</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چند درصد روشنایی درپایان ساعت اداری و در پایان هفته روشن می ماند؟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روشن بودن غیر ضروری باعث مصرف زیاد برق میشود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1833">
                <a:tc>
                  <a:txBody>
                    <a:bodyPr/>
                    <a:lstStyle/>
                    <a:p>
                      <a:pPr algn="ctr" rtl="1">
                        <a:spcAft>
                          <a:spcPts val="0"/>
                        </a:spcAft>
                      </a:pPr>
                      <a:r>
                        <a:rPr lang="fa-IR" sz="1000" b="1">
                          <a:latin typeface="Times New Roman"/>
                          <a:ea typeface="Calibri"/>
                          <a:cs typeface="B Zar"/>
                        </a:rPr>
                        <a:t>18</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لامپ های بیرون و ورودی ساختمان با نوع فلورسنت جایگزین شده اند؟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در صورت اجرا ، برق مصرفی به مقدار 15 درصد کاهش می یابد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97751">
                <a:tc>
                  <a:txBody>
                    <a:bodyPr/>
                    <a:lstStyle/>
                    <a:p>
                      <a:pPr algn="ctr" rtl="1">
                        <a:spcAft>
                          <a:spcPts val="0"/>
                        </a:spcAft>
                      </a:pPr>
                      <a:r>
                        <a:rPr lang="fa-IR" sz="1000" b="1">
                          <a:latin typeface="Times New Roman"/>
                          <a:ea typeface="Calibri"/>
                          <a:cs typeface="B Zar"/>
                        </a:rPr>
                        <a:t>19</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همواره بالاست های سوخته را با بالاست های پربازده وکم وات جایگزین می کنید؟ (در زمان خرید بالاست به وات مصرفی آن دقت 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اجرای این کار بین 10 تا 15 درصد در مصرف برق صرفه جویی حاصل می گردد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3168">
                <a:tc>
                  <a:txBody>
                    <a:bodyPr/>
                    <a:lstStyle/>
                    <a:p>
                      <a:pPr algn="ctr" rtl="1">
                        <a:spcAft>
                          <a:spcPts val="0"/>
                        </a:spcAft>
                      </a:pPr>
                      <a:r>
                        <a:rPr lang="fa-IR" sz="1000" b="1" dirty="0">
                          <a:solidFill>
                            <a:srgbClr val="FF0000"/>
                          </a:solidFill>
                          <a:latin typeface="Times New Roman"/>
                          <a:ea typeface="Calibri"/>
                          <a:cs typeface="B Zar"/>
                        </a:rPr>
                        <a:t>20</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dirty="0">
                          <a:solidFill>
                            <a:srgbClr val="FF0000"/>
                          </a:solidFill>
                          <a:latin typeface="Times New Roman"/>
                          <a:ea typeface="Calibri"/>
                          <a:cs typeface="B Zar"/>
                        </a:rPr>
                        <a:t>آیا در جاهائی که زیاد از حد روشن شده است سطح روشنایی را (تا حدود 50 درصد) کاهش داده اید؟</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dirty="0">
                          <a:solidFill>
                            <a:srgbClr val="FF0000"/>
                          </a:solidFill>
                          <a:latin typeface="Times New Roman"/>
                          <a:ea typeface="Calibri"/>
                          <a:cs typeface="B Zar"/>
                        </a:rPr>
                        <a:t>در چراغ های فلورسنت دوتایی می توان یکی از لامپ ها را برداشت و بالاست مربوطه را نیز از مدارخارج نمود</a:t>
                      </a:r>
                      <a:endParaRPr lang="en-US" sz="1050" b="1" dirty="0">
                        <a:solidFill>
                          <a:srgbClr val="FF0000"/>
                        </a:solidFill>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1833">
                <a:tc>
                  <a:txBody>
                    <a:bodyPr/>
                    <a:lstStyle/>
                    <a:p>
                      <a:pPr algn="ctr" rtl="1">
                        <a:spcAft>
                          <a:spcPts val="0"/>
                        </a:spcAft>
                      </a:pPr>
                      <a:r>
                        <a:rPr lang="fa-IR" sz="1000" b="1">
                          <a:latin typeface="Times New Roman"/>
                          <a:ea typeface="Calibri"/>
                          <a:cs typeface="B Zar"/>
                        </a:rPr>
                        <a:t>21</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جهت افزایش سطح بازدهی سیستم روشنایی، دیوارها ،سقف ها و کف اتاق را بطور منظم شستشو و تمیز می نمایید؟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این کار سطح بازدهی روشنایی افزایش می یابد و به لامپ کمتری نیاز خواهد بود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2112">
                <a:tc>
                  <a:txBody>
                    <a:bodyPr/>
                    <a:lstStyle/>
                    <a:p>
                      <a:pPr algn="ctr" rtl="1">
                        <a:spcAft>
                          <a:spcPts val="0"/>
                        </a:spcAft>
                      </a:pPr>
                      <a:r>
                        <a:rPr lang="fa-IR" sz="1000" b="1">
                          <a:latin typeface="Times New Roman"/>
                          <a:ea typeface="Calibri"/>
                          <a:cs typeface="B Zar"/>
                        </a:rPr>
                        <a:t>22</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دیوارها وسقف ها را با رنگ روشن رنگ آمیزی کرده اید؟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زیرا رنگ روشن نور را منعکس می کند و در مصرف برق صرفه جویی می 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93168">
                <a:tc>
                  <a:txBody>
                    <a:bodyPr/>
                    <a:lstStyle/>
                    <a:p>
                      <a:pPr algn="ctr" rtl="1">
                        <a:spcAft>
                          <a:spcPts val="0"/>
                        </a:spcAft>
                      </a:pPr>
                      <a:r>
                        <a:rPr lang="fa-IR" sz="1000" b="1">
                          <a:latin typeface="Times New Roman"/>
                          <a:ea typeface="Calibri"/>
                          <a:cs typeface="B Zar"/>
                        </a:rPr>
                        <a:t>23</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جاهائیکه مورد نیاز نیست پارتیشن ها را کوتاه و یا بطور کلی حذف نموده اید؟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انجام دادن امور بصورت گروهی به نور کمتری نیاز خواهد داشت (نسبت به حالتی که کارها بصورت جداگانه در فضاهای جدا گانه  انجام پذیرد)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2112">
                <a:tc>
                  <a:txBody>
                    <a:bodyPr/>
                    <a:lstStyle/>
                    <a:p>
                      <a:pPr algn="ctr" rtl="1">
                        <a:spcAft>
                          <a:spcPts val="0"/>
                        </a:spcAft>
                      </a:pPr>
                      <a:r>
                        <a:rPr lang="fa-IR" sz="1000" b="1">
                          <a:latin typeface="Times New Roman"/>
                          <a:ea typeface="Calibri"/>
                          <a:cs typeface="B Zar"/>
                        </a:rPr>
                        <a:t>24</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لامپ های روشن بطور منظم تمیز می شوند؟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این اقدام باعث می شود راندمان لامپ افزایش یابد و انرژی برق حدود 5 درصد افزایش یابد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2112">
                <a:tc>
                  <a:txBody>
                    <a:bodyPr/>
                    <a:lstStyle/>
                    <a:p>
                      <a:pPr algn="ctr" rtl="1">
                        <a:spcAft>
                          <a:spcPts val="0"/>
                        </a:spcAft>
                      </a:pPr>
                      <a:r>
                        <a:rPr lang="fa-IR" sz="1000" b="1">
                          <a:latin typeface="Times New Roman"/>
                          <a:ea typeface="Calibri"/>
                          <a:cs typeface="B Zar"/>
                        </a:rPr>
                        <a:t>25</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لامپ های سوخته در اولین فرصت تعویض می شوند؟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در غیر این صورت موجب تلفات انرژی در بالاست می 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31833">
                <a:tc>
                  <a:txBody>
                    <a:bodyPr/>
                    <a:lstStyle/>
                    <a:p>
                      <a:pPr algn="ctr" rtl="1">
                        <a:spcAft>
                          <a:spcPts val="0"/>
                        </a:spcAft>
                      </a:pPr>
                      <a:r>
                        <a:rPr lang="fa-IR" sz="1000" b="1">
                          <a:latin typeface="Times New Roman"/>
                          <a:ea typeface="Calibri"/>
                          <a:cs typeface="B Zar"/>
                        </a:rPr>
                        <a:t>26</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جاهایی که ممکن است از تایمر برای روشن و خاموش شدن لامپ ها استفاده 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a:latin typeface="Times New Roman"/>
                          <a:ea typeface="Calibri"/>
                          <a:cs typeface="B Zar"/>
                        </a:rPr>
                        <a:t>با این اقدام از روشنایی در زمان های غیرضروری جلوگیری به عمل می آید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31833">
                <a:tc>
                  <a:txBody>
                    <a:bodyPr/>
                    <a:lstStyle/>
                    <a:p>
                      <a:pPr algn="ctr" rtl="1">
                        <a:spcAft>
                          <a:spcPts val="0"/>
                        </a:spcAft>
                      </a:pPr>
                      <a:r>
                        <a:rPr lang="fa-IR" sz="1000" b="1">
                          <a:latin typeface="Times New Roman"/>
                          <a:ea typeface="Calibri"/>
                          <a:cs typeface="B Zar"/>
                        </a:rPr>
                        <a:t>27</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000" b="1">
                          <a:latin typeface="Times New Roman"/>
                          <a:ea typeface="Calibri"/>
                          <a:cs typeface="B Zar"/>
                        </a:rPr>
                        <a:t>آیا در محیط های بزرگ از تعداد کلیدهای بیشتری برای روشن و خاموش کردن لامپ استفاده می شود؟</a:t>
                      </a:r>
                      <a:endParaRPr lang="en-US" sz="105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000" b="1">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800" b="1" dirty="0">
                          <a:latin typeface="Times New Roman"/>
                          <a:ea typeface="Calibri"/>
                          <a:cs typeface="B Zar"/>
                        </a:rPr>
                        <a:t>این اقدام موجب می  شود که مجبور نباشیم فضاهای غیرضروری را نیز روشن نگه داریم.</a:t>
                      </a:r>
                      <a:endParaRPr lang="en-US" sz="1050" b="1" dirty="0">
                        <a:latin typeface="Times New Roman"/>
                        <a:ea typeface="Calibri"/>
                        <a:cs typeface="B Zar"/>
                      </a:endParaRPr>
                    </a:p>
                  </a:txBody>
                  <a:tcPr marL="43336" marR="43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33883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14810" y="214290"/>
            <a:ext cx="4714908" cy="57150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جلوگیری از هدر رفت انرژی </a:t>
            </a:r>
            <a:endParaRPr lang="fa-IR"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graphicFrame>
        <p:nvGraphicFramePr>
          <p:cNvPr id="3" name="Table 2"/>
          <p:cNvGraphicFramePr>
            <a:graphicFrameLocks noGrp="1"/>
          </p:cNvGraphicFramePr>
          <p:nvPr/>
        </p:nvGraphicFramePr>
        <p:xfrm>
          <a:off x="357158" y="1000109"/>
          <a:ext cx="8429684" cy="5369305"/>
        </p:xfrm>
        <a:graphic>
          <a:graphicData uri="http://schemas.openxmlformats.org/drawingml/2006/table">
            <a:tbl>
              <a:tblPr rtl="1"/>
              <a:tblGrid>
                <a:gridCol w="551896">
                  <a:extLst>
                    <a:ext uri="{9D8B030D-6E8A-4147-A177-3AD203B41FA5}">
                      <a16:colId xmlns:a16="http://schemas.microsoft.com/office/drawing/2014/main" val="20000"/>
                    </a:ext>
                  </a:extLst>
                </a:gridCol>
                <a:gridCol w="4440104">
                  <a:extLst>
                    <a:ext uri="{9D8B030D-6E8A-4147-A177-3AD203B41FA5}">
                      <a16:colId xmlns:a16="http://schemas.microsoft.com/office/drawing/2014/main" val="20001"/>
                    </a:ext>
                  </a:extLst>
                </a:gridCol>
                <a:gridCol w="458573">
                  <a:extLst>
                    <a:ext uri="{9D8B030D-6E8A-4147-A177-3AD203B41FA5}">
                      <a16:colId xmlns:a16="http://schemas.microsoft.com/office/drawing/2014/main" val="20002"/>
                    </a:ext>
                  </a:extLst>
                </a:gridCol>
                <a:gridCol w="458573">
                  <a:extLst>
                    <a:ext uri="{9D8B030D-6E8A-4147-A177-3AD203B41FA5}">
                      <a16:colId xmlns:a16="http://schemas.microsoft.com/office/drawing/2014/main" val="20003"/>
                    </a:ext>
                  </a:extLst>
                </a:gridCol>
                <a:gridCol w="2520538">
                  <a:extLst>
                    <a:ext uri="{9D8B030D-6E8A-4147-A177-3AD203B41FA5}">
                      <a16:colId xmlns:a16="http://schemas.microsoft.com/office/drawing/2014/main" val="20004"/>
                    </a:ext>
                  </a:extLst>
                </a:gridCol>
              </a:tblGrid>
              <a:tr h="352230">
                <a:tc>
                  <a:txBody>
                    <a:bodyPr/>
                    <a:lstStyle/>
                    <a:p>
                      <a:pPr algn="ctr" rtl="1">
                        <a:spcAft>
                          <a:spcPts val="0"/>
                        </a:spcAft>
                      </a:pPr>
                      <a:r>
                        <a:rPr lang="fa-IR" sz="1100" b="1">
                          <a:latin typeface="Times New Roman"/>
                          <a:ea typeface="Calibri"/>
                          <a:cs typeface="B Zar"/>
                        </a:rPr>
                        <a:t>ردیف</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100" b="1">
                          <a:latin typeface="Times New Roman"/>
                          <a:ea typeface="Calibri"/>
                          <a:cs typeface="B Zar"/>
                        </a:rPr>
                        <a:t>نقاط قابل ممیزی و پتانسیل های صرفه جویی انرژی</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100" b="1">
                          <a:latin typeface="Times New Roman"/>
                          <a:ea typeface="Calibri"/>
                          <a:cs typeface="B Zar"/>
                        </a:rPr>
                        <a:t>بله</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100" b="1">
                          <a:latin typeface="Times New Roman"/>
                          <a:ea typeface="Calibri"/>
                          <a:cs typeface="B Zar"/>
                        </a:rPr>
                        <a:t>خیر</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100" b="1">
                          <a:latin typeface="Times New Roman"/>
                          <a:ea typeface="Calibri"/>
                          <a:cs typeface="B Zar"/>
                        </a:rPr>
                        <a:t>میزان اثربخشی در کاهش مصرف انرژی</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20208">
                <a:tc>
                  <a:txBody>
                    <a:bodyPr/>
                    <a:lstStyle/>
                    <a:p>
                      <a:pPr algn="ctr" rtl="1">
                        <a:spcAft>
                          <a:spcPts val="0"/>
                        </a:spcAft>
                      </a:pPr>
                      <a:r>
                        <a:rPr lang="fa-IR" sz="1100" b="1">
                          <a:latin typeface="Times New Roman"/>
                          <a:ea typeface="Calibri"/>
                          <a:cs typeface="B Zar"/>
                        </a:rPr>
                        <a:t>1</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dirty="0">
                          <a:solidFill>
                            <a:srgbClr val="FF0000"/>
                          </a:solidFill>
                          <a:latin typeface="Times New Roman"/>
                          <a:ea typeface="Calibri"/>
                          <a:cs typeface="B Zar"/>
                        </a:rPr>
                        <a:t>آیا در و پنجره هایی که درست بسته نمی شوند ، تعمیر شده اند؟</a:t>
                      </a: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r>
                        <a:rPr lang="fa-IR" sz="1100" b="1" dirty="0">
                          <a:solidFill>
                            <a:srgbClr val="FF0000"/>
                          </a:solidFill>
                          <a:latin typeface="Times New Roman"/>
                          <a:ea typeface="Calibri"/>
                          <a:cs typeface="B Zar"/>
                        </a:rPr>
                        <a:t>در صورت جلوگیری از نشتی هوا حدود 15 درصد از انرژی مصرفی صرفه جویی می شود </a:t>
                      </a: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5691">
                <a:tc>
                  <a:txBody>
                    <a:bodyPr/>
                    <a:lstStyle/>
                    <a:p>
                      <a:pPr algn="ctr" rtl="1">
                        <a:spcAft>
                          <a:spcPts val="0"/>
                        </a:spcAft>
                      </a:pPr>
                      <a:r>
                        <a:rPr lang="fa-IR" sz="1100" b="1">
                          <a:latin typeface="Times New Roman"/>
                          <a:ea typeface="Calibri"/>
                          <a:cs typeface="B Zar"/>
                        </a:rPr>
                        <a:t>2</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dirty="0">
                          <a:solidFill>
                            <a:srgbClr val="FF0000"/>
                          </a:solidFill>
                          <a:latin typeface="Times New Roman"/>
                          <a:ea typeface="Calibri"/>
                          <a:cs typeface="B Zar"/>
                        </a:rPr>
                        <a:t>آیا جداره های پنجره های شکسته شده و نوارهای درز بندی پوسیده یا خراب شده را تعویض نموده اید؟</a:t>
                      </a: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dirty="0">
                          <a:solidFill>
                            <a:srgbClr val="FF0000"/>
                          </a:solidFill>
                          <a:latin typeface="Times New Roman"/>
                          <a:ea typeface="Calibri"/>
                          <a:cs typeface="B Zar"/>
                        </a:rPr>
                        <a:t>با اجرای این کار بین 10 تا 15 درصد از مصرف انرژی صرفه جویی بعمل می آید</a:t>
                      </a:r>
                      <a:endParaRPr lang="en-US" sz="1100" b="1" dirty="0">
                        <a:solidFill>
                          <a:srgbClr val="FF0000"/>
                        </a:solidFill>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0313">
                <a:tc>
                  <a:txBody>
                    <a:bodyPr/>
                    <a:lstStyle/>
                    <a:p>
                      <a:pPr algn="ctr" rtl="1">
                        <a:spcAft>
                          <a:spcPts val="0"/>
                        </a:spcAft>
                      </a:pPr>
                      <a:r>
                        <a:rPr lang="fa-IR" sz="1100" b="1">
                          <a:latin typeface="Times New Roman"/>
                          <a:ea typeface="Calibri"/>
                          <a:cs typeface="B Zar"/>
                        </a:rPr>
                        <a:t>3</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کلیه درهای خودکار به جهت حصول اطمینان از عملکرد صحیح بسته شدن خودکار، تنظیم سرعت بسته شدن درهای خودکار بازرسی شده اند؟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dirty="0">
                          <a:latin typeface="Times New Roman"/>
                          <a:ea typeface="Calibri"/>
                          <a:cs typeface="B Zar"/>
                        </a:rPr>
                        <a:t>با بازرسی جهت جلوگیری از ورود و خروج هوا به میزان حدود 10 درصد از مصرف انرژی صرفه جویی می شود</a:t>
                      </a:r>
                      <a:endParaRPr lang="en-US" sz="1100" b="1" dirty="0">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0313">
                <a:tc>
                  <a:txBody>
                    <a:bodyPr/>
                    <a:lstStyle/>
                    <a:p>
                      <a:pPr algn="ctr" rtl="1">
                        <a:spcAft>
                          <a:spcPts val="0"/>
                        </a:spcAft>
                      </a:pPr>
                      <a:r>
                        <a:rPr lang="fa-IR" sz="1100" b="1">
                          <a:latin typeface="Times New Roman"/>
                          <a:ea typeface="Calibri"/>
                          <a:cs typeface="B Zar"/>
                        </a:rPr>
                        <a:t>4</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درزهای سقف های بازشو بدون استفاده و یا دودکش های ترک خورده مسدود شده اند؟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a:latin typeface="Times New Roman"/>
                          <a:ea typeface="Calibri"/>
                          <a:cs typeface="B Zar"/>
                        </a:rPr>
                        <a:t>این عمل باعث می شود هیچگونه تبادلی بین هوای داخل و بیرون نشود و از اتلاف انرژی ممانعت گردد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0313">
                <a:tc>
                  <a:txBody>
                    <a:bodyPr/>
                    <a:lstStyle/>
                    <a:p>
                      <a:pPr algn="ctr" rtl="1">
                        <a:spcAft>
                          <a:spcPts val="0"/>
                        </a:spcAft>
                      </a:pPr>
                      <a:r>
                        <a:rPr lang="fa-IR" sz="1100" b="1">
                          <a:latin typeface="Times New Roman"/>
                          <a:ea typeface="Calibri"/>
                          <a:cs typeface="B Zar"/>
                        </a:rPr>
                        <a:t>5</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dirty="0">
                          <a:latin typeface="Times New Roman"/>
                          <a:ea typeface="Calibri"/>
                          <a:cs typeface="B Zar"/>
                        </a:rPr>
                        <a:t>آیا از علائم هشدار دهنده به کارکنان جهت پرهیز از بازگذاشتن پنجره ها در خلال بهره برداری از تجهیزات سرمایش و گرمایش استفاده کرده اید؟</a:t>
                      </a:r>
                      <a:endParaRPr lang="en-US" sz="1100" b="1" dirty="0">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a:latin typeface="Times New Roman"/>
                          <a:ea typeface="Calibri"/>
                          <a:cs typeface="B Zar"/>
                        </a:rPr>
                        <a:t>این اقدام یکی از روش ها ی مدیریت انرژی کم هزینه می باشد که می توان صرفه جویی قابل ملاحظه ای در پی داشته باشد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78537">
                <a:tc>
                  <a:txBody>
                    <a:bodyPr/>
                    <a:lstStyle/>
                    <a:p>
                      <a:pPr algn="ctr" rtl="1">
                        <a:spcAft>
                          <a:spcPts val="0"/>
                        </a:spcAft>
                      </a:pPr>
                      <a:r>
                        <a:rPr lang="fa-IR" sz="1100" b="1">
                          <a:latin typeface="Times New Roman"/>
                          <a:ea typeface="Calibri"/>
                          <a:cs typeface="B Zar"/>
                        </a:rPr>
                        <a:t>6</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از علائم هشدار دهنده روی دیوارهای مجاور درهای پررفت و آمد به منظور رعایت حداقل میزان باز و بسته کردن اینگونه درها استفاده شده است؟</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a:latin typeface="Times New Roman"/>
                          <a:ea typeface="Calibri"/>
                          <a:cs typeface="B Zar"/>
                        </a:rPr>
                        <a:t>مانند ردیف 5 باعث کاهش مصرف انرژی قابل ملاحظه ای می گردد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78537">
                <a:tc>
                  <a:txBody>
                    <a:bodyPr/>
                    <a:lstStyle/>
                    <a:p>
                      <a:pPr algn="ctr" rtl="1">
                        <a:spcAft>
                          <a:spcPts val="0"/>
                        </a:spcAft>
                      </a:pPr>
                      <a:r>
                        <a:rPr lang="fa-IR" sz="1100" b="1">
                          <a:latin typeface="Times New Roman"/>
                          <a:ea typeface="Calibri"/>
                          <a:cs typeface="B Zar"/>
                        </a:rPr>
                        <a:t>7</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از نوارها، واشرها و سایر لوازم مناسب برای درزبندی و هوابندی کلیه بازشوها و مجاری ورود و نفوذ هوا مانند اطراف لوله ها، اطراف دیوارها سیستم های سرمایش و گرمایش دیواری و پنجره ای استفاده می نمایید؟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a:latin typeface="Times New Roman"/>
                          <a:ea typeface="Calibri"/>
                          <a:cs typeface="B Zar"/>
                        </a:rPr>
                        <a:t>مانند ردیف 3 و 4 صرفه جویی انرژی قابل توجهی حاصل خواهد شد. (بین 10 تا 15 درصد)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5691">
                <a:tc>
                  <a:txBody>
                    <a:bodyPr/>
                    <a:lstStyle/>
                    <a:p>
                      <a:pPr algn="ctr" rtl="1">
                        <a:spcAft>
                          <a:spcPts val="0"/>
                        </a:spcAft>
                      </a:pPr>
                      <a:r>
                        <a:rPr lang="fa-IR" sz="1100" b="1">
                          <a:latin typeface="Times New Roman"/>
                          <a:ea typeface="Calibri"/>
                          <a:cs typeface="B Zar"/>
                        </a:rPr>
                        <a:t>8</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از بسته بودن و درزبندی مناسب درهای راهروها و پشت بام و خرپشته ها حصول اطمینان دارید؟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a:latin typeface="Times New Roman"/>
                          <a:ea typeface="Calibri"/>
                          <a:cs typeface="B Zar"/>
                        </a:rPr>
                        <a:t>مانند ردیف 7 در مصرف انرژی صرفه جویی حدود 15 درصد حاصل می شود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244579">
                <a:tc>
                  <a:txBody>
                    <a:bodyPr/>
                    <a:lstStyle/>
                    <a:p>
                      <a:pPr algn="ctr" rtl="1">
                        <a:spcAft>
                          <a:spcPts val="0"/>
                        </a:spcAft>
                      </a:pPr>
                      <a:r>
                        <a:rPr lang="fa-IR" sz="1100" b="1">
                          <a:latin typeface="Times New Roman"/>
                          <a:ea typeface="Calibri"/>
                          <a:cs typeface="B Zar"/>
                        </a:rPr>
                        <a:t>9</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100" b="1">
                          <a:latin typeface="Times New Roman"/>
                          <a:ea typeface="Calibri"/>
                          <a:cs typeface="B Zar"/>
                        </a:rPr>
                        <a:t>آیا مدیران ادارات و مسئولین ساختمان را نسبت به امکان صرفه جویی انرژی از طریق بستن پرده ها و کرکره ها در خلال شب آگاه نموده اید؟</a:t>
                      </a: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spcAft>
                          <a:spcPts val="0"/>
                        </a:spcAft>
                      </a:pPr>
                      <a:endParaRPr lang="en-US" sz="1100" b="1">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100" b="1" dirty="0">
                          <a:latin typeface="Times New Roman"/>
                          <a:ea typeface="Calibri"/>
                          <a:cs typeface="B Zar"/>
                        </a:rPr>
                        <a:t>این راهکار یکی از ابزارهای بکارگیری مدیریت انرژی می باشد که از جمله راهکارهای بدون هزینه می باشد و صرفه جویی قابل ملاحظه ای نیز حاصل خواهد شد.</a:t>
                      </a:r>
                      <a:endParaRPr lang="en-US" sz="1100" b="1" dirty="0">
                        <a:latin typeface="Times New Roman"/>
                        <a:ea typeface="Calibri"/>
                        <a:cs typeface="B Zar"/>
                      </a:endParaRPr>
                    </a:p>
                  </a:txBody>
                  <a:tcPr marL="62630" marR="62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8424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300192" y="2420888"/>
            <a:ext cx="2160240" cy="20162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مدیریت انرژی</a:t>
            </a:r>
            <a:endParaRPr lang="en-US" dirty="0">
              <a:cs typeface="B Zar" panose="00000400000000000000" pitchFamily="2" charset="-78"/>
            </a:endParaRPr>
          </a:p>
        </p:txBody>
      </p:sp>
      <p:cxnSp>
        <p:nvCxnSpPr>
          <p:cNvPr id="4" name="Straight Arrow Connector 3"/>
          <p:cNvCxnSpPr/>
          <p:nvPr/>
        </p:nvCxnSpPr>
        <p:spPr>
          <a:xfrm flipH="1" flipV="1">
            <a:off x="5026405" y="2509675"/>
            <a:ext cx="1273787" cy="70330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 name="Straight Arrow Connector 4"/>
          <p:cNvCxnSpPr/>
          <p:nvPr/>
        </p:nvCxnSpPr>
        <p:spPr>
          <a:xfrm flipH="1">
            <a:off x="5096150" y="3861048"/>
            <a:ext cx="1348058" cy="9471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Rounded Rectangle 6"/>
          <p:cNvSpPr/>
          <p:nvPr/>
        </p:nvSpPr>
        <p:spPr>
          <a:xfrm>
            <a:off x="2987824" y="1412776"/>
            <a:ext cx="2160240" cy="15121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مدیریت سمت تولید( افزایش نیروگاهها و کاهش تلفات خطوط انتقال و توزیع)</a:t>
            </a:r>
            <a:endParaRPr lang="en-US" dirty="0">
              <a:cs typeface="B Zar" panose="00000400000000000000" pitchFamily="2" charset="-78"/>
            </a:endParaRPr>
          </a:p>
        </p:txBody>
      </p:sp>
      <p:sp>
        <p:nvSpPr>
          <p:cNvPr id="9" name="Rounded Rectangle 8"/>
          <p:cNvSpPr/>
          <p:nvPr/>
        </p:nvSpPr>
        <p:spPr>
          <a:xfrm>
            <a:off x="3079926" y="3933056"/>
            <a:ext cx="2160240" cy="1656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smtClean="0">
                <a:cs typeface="B Zar" panose="00000400000000000000" pitchFamily="2" charset="-78"/>
              </a:rPr>
              <a:t>مدیریت سمت تقاضا(مجموعه اقدامات که مشترکین برق برای کاهش مصرف برق انجام دهند)</a:t>
            </a:r>
            <a:endParaRPr lang="en-US" dirty="0">
              <a:cs typeface="B Zar" panose="00000400000000000000" pitchFamily="2" charset="-78"/>
            </a:endParaRPr>
          </a:p>
        </p:txBody>
      </p:sp>
    </p:spTree>
    <p:extLst>
      <p:ext uri="{BB962C8B-B14F-4D97-AF65-F5344CB8AC3E}">
        <p14:creationId xmlns:p14="http://schemas.microsoft.com/office/powerpoint/2010/main" val="5747613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2976" y="1571612"/>
            <a:ext cx="7429552" cy="200026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sz="3200" b="1" dirty="0" smtClean="0">
                <a:solidFill>
                  <a:srgbClr val="FF0000"/>
                </a:solidFill>
                <a:cs typeface="B Nazanin" pitchFamily="2" charset="-78"/>
              </a:rPr>
              <a:t>موارد اصلاح و بهینه سازی سیستم سرمایش و گرمایش و تهویه مطبوع</a:t>
            </a:r>
            <a:endParaRPr lang="fa-IR" sz="3200" b="1" dirty="0">
              <a:solidFill>
                <a:srgbClr val="FF0000"/>
              </a:solidFill>
              <a:cs typeface="B Nazanin" pitchFamily="2" charset="-78"/>
            </a:endParaRPr>
          </a:p>
        </p:txBody>
      </p:sp>
    </p:spTree>
    <p:extLst>
      <p:ext uri="{BB962C8B-B14F-4D97-AF65-F5344CB8AC3E}">
        <p14:creationId xmlns:p14="http://schemas.microsoft.com/office/powerpoint/2010/main" val="259907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500035" y="428604"/>
          <a:ext cx="8143930" cy="6103799"/>
        </p:xfrm>
        <a:graphic>
          <a:graphicData uri="http://schemas.openxmlformats.org/drawingml/2006/table">
            <a:tbl>
              <a:tblPr rtl="1"/>
              <a:tblGrid>
                <a:gridCol w="1022726">
                  <a:extLst>
                    <a:ext uri="{9D8B030D-6E8A-4147-A177-3AD203B41FA5}">
                      <a16:colId xmlns:a16="http://schemas.microsoft.com/office/drawing/2014/main" val="20000"/>
                    </a:ext>
                  </a:extLst>
                </a:gridCol>
                <a:gridCol w="1780301">
                  <a:extLst>
                    <a:ext uri="{9D8B030D-6E8A-4147-A177-3AD203B41FA5}">
                      <a16:colId xmlns:a16="http://schemas.microsoft.com/office/drawing/2014/main" val="20001"/>
                    </a:ext>
                  </a:extLst>
                </a:gridCol>
                <a:gridCol w="1780301">
                  <a:extLst>
                    <a:ext uri="{9D8B030D-6E8A-4147-A177-3AD203B41FA5}">
                      <a16:colId xmlns:a16="http://schemas.microsoft.com/office/drawing/2014/main" val="20002"/>
                    </a:ext>
                  </a:extLst>
                </a:gridCol>
                <a:gridCol w="1780301">
                  <a:extLst>
                    <a:ext uri="{9D8B030D-6E8A-4147-A177-3AD203B41FA5}">
                      <a16:colId xmlns:a16="http://schemas.microsoft.com/office/drawing/2014/main" val="20003"/>
                    </a:ext>
                  </a:extLst>
                </a:gridCol>
                <a:gridCol w="1780301">
                  <a:extLst>
                    <a:ext uri="{9D8B030D-6E8A-4147-A177-3AD203B41FA5}">
                      <a16:colId xmlns:a16="http://schemas.microsoft.com/office/drawing/2014/main" val="20004"/>
                    </a:ext>
                  </a:extLst>
                </a:gridCol>
              </a:tblGrid>
              <a:tr h="278556">
                <a:tc>
                  <a:txBody>
                    <a:bodyPr/>
                    <a:lstStyle/>
                    <a:p>
                      <a:pPr algn="ctr" rtl="1" fontAlgn="b"/>
                      <a:r>
                        <a:rPr lang="fa-IR" sz="1050" b="1" i="0" u="none" strike="noStrike" dirty="0">
                          <a:solidFill>
                            <a:srgbClr val="000000"/>
                          </a:solidFill>
                          <a:latin typeface="B Zar"/>
                          <a:cs typeface="2  Titr" pitchFamily="2" charset="-78"/>
                        </a:rPr>
                        <a:t>ردیف</a:t>
                      </a:r>
                      <a:endParaRPr lang="en-US" sz="1050" b="1" i="0" u="none" strike="noStrike" dirty="0">
                        <a:solidFill>
                          <a:srgbClr val="000000"/>
                        </a:solidFill>
                        <a:latin typeface="B Zar"/>
                        <a:cs typeface="2  Titr" pitchFamily="2" charset="-78"/>
                      </a:endParaRPr>
                    </a:p>
                  </a:txBody>
                  <a:tcPr marL="3776" marR="3776" marT="3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1050" b="1" i="0" u="none" strike="noStrike" dirty="0">
                          <a:solidFill>
                            <a:srgbClr val="000000"/>
                          </a:solidFill>
                          <a:latin typeface="B Zar"/>
                          <a:cs typeface="2  Titr" pitchFamily="2" charset="-78"/>
                        </a:rPr>
                        <a:t>نقاط قابل ممیزی و پتانسیل های صرفه جویی انرژی</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1050" b="1" i="0" u="none" strike="noStrike">
                          <a:solidFill>
                            <a:srgbClr val="000000"/>
                          </a:solidFill>
                          <a:latin typeface="B Zar"/>
                          <a:cs typeface="2  Titr" pitchFamily="2" charset="-78"/>
                        </a:rPr>
                        <a:t>بله</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1050" b="1" i="0" u="none" strike="noStrike">
                          <a:solidFill>
                            <a:srgbClr val="000000"/>
                          </a:solidFill>
                          <a:latin typeface="B Zar"/>
                          <a:cs typeface="2  Titr" pitchFamily="2" charset="-78"/>
                        </a:rPr>
                        <a:t>خیر</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1" fontAlgn="b"/>
                      <a:r>
                        <a:rPr lang="fa-IR" sz="1050" b="1" i="0" u="none" strike="noStrike" dirty="0">
                          <a:solidFill>
                            <a:srgbClr val="000000"/>
                          </a:solidFill>
                          <a:latin typeface="B Zar"/>
                          <a:cs typeface="2  Titr" pitchFamily="2" charset="-78"/>
                        </a:rPr>
                        <a:t>میزان اثربخشی در کاهش مصرف انرژی</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01051">
                <a:tc>
                  <a:txBody>
                    <a:bodyPr/>
                    <a:lstStyle/>
                    <a:p>
                      <a:pPr algn="ctr" rtl="1" fontAlgn="b"/>
                      <a:r>
                        <a:rPr lang="fa-IR" sz="1050" b="1" i="0" u="none" strike="noStrike" dirty="0">
                          <a:solidFill>
                            <a:srgbClr val="000000"/>
                          </a:solidFill>
                          <a:latin typeface="B Zar"/>
                          <a:cs typeface="2  Titr" pitchFamily="2" charset="-78"/>
                        </a:rPr>
                        <a:t>1</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2  Titr" pitchFamily="2" charset="-78"/>
                        </a:rPr>
                        <a:t>آیا در فصل سرما (زمستان) ترموستات اتاق را حداکثر در دمای 19 درجه سانیتگراد و در فصل تابستان در دمای 25 درجه تنظیم می نمایید؟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2  Titr" pitchFamily="2" charset="-78"/>
                        </a:rPr>
                        <a:t>با تنظیم ترموستات انرژی مصرفی حدود 10 درصد کاهش می یابد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00461">
                <a:tc>
                  <a:txBody>
                    <a:bodyPr/>
                    <a:lstStyle/>
                    <a:p>
                      <a:pPr algn="ctr" rtl="1" fontAlgn="b"/>
                      <a:r>
                        <a:rPr lang="fa-IR" sz="1050" b="1" i="0" u="none" strike="noStrike" dirty="0">
                          <a:solidFill>
                            <a:srgbClr val="000000"/>
                          </a:solidFill>
                          <a:latin typeface="B Zar"/>
                          <a:cs typeface="2  Titr" pitchFamily="2" charset="-78"/>
                        </a:rPr>
                        <a:t>2</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2  Titr" pitchFamily="2" charset="-78"/>
                        </a:rPr>
                        <a:t>آیا در فصل سرما، سیستم گرمایش را در خلال زمستان یک ساعت پیش از ورود کارکنان به محل روشن می کنید و سپس به تدریج، زمان بهینه را تنظیم می کنید؟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100" b="1" i="0" u="none" strike="noStrike" dirty="0">
                          <a:solidFill>
                            <a:srgbClr val="000000"/>
                          </a:solidFill>
                          <a:latin typeface="B Zar"/>
                          <a:cs typeface="2  Titr" pitchFamily="2" charset="-78"/>
                        </a:rPr>
                        <a:t>با این اقدام از روشن کردن همزمان سیستم گرمایش جلوگیری می شود که علاوه بر کاهش فشار بر شبکه برق، انرژی مصرفی به طور قابل ملاحظه ای کاهش می یابد</a:t>
                      </a:r>
                      <a:endParaRPr lang="en-US" sz="110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50757">
                <a:tc>
                  <a:txBody>
                    <a:bodyPr/>
                    <a:lstStyle/>
                    <a:p>
                      <a:pPr algn="ctr" rtl="1" fontAlgn="b"/>
                      <a:r>
                        <a:rPr lang="fa-IR" sz="1050" b="1" i="0" u="none" strike="noStrike">
                          <a:solidFill>
                            <a:srgbClr val="000000"/>
                          </a:solidFill>
                          <a:latin typeface="B Zar"/>
                          <a:cs typeface="2  Titr" pitchFamily="2" charset="-78"/>
                        </a:rPr>
                        <a:t>3</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2  Titr" pitchFamily="2" charset="-78"/>
                        </a:rPr>
                        <a:t>آیا سیستم گرمایش را یک ساعت قبل از پایان ساعت کار و خروج کارمندان خاموش می کنید؟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2  Titr" pitchFamily="2" charset="-78"/>
                        </a:rPr>
                        <a:t>در صورت عایق بودن مناسب ساختمان و رعایت اصول مدیریت انرژی مانند کنترل در و پنجره و .... ، دمای اتاق حداقل برای مدت 1 ساعت میتواند ثابت بماند که این امر موجب صرفه جوی در برق حدود 15 درصد میگردد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1640">
                <a:tc>
                  <a:txBody>
                    <a:bodyPr/>
                    <a:lstStyle/>
                    <a:p>
                      <a:pPr algn="ctr" rtl="1" fontAlgn="b"/>
                      <a:r>
                        <a:rPr lang="fa-IR" sz="1050" b="1" i="0" u="none" strike="noStrike">
                          <a:solidFill>
                            <a:srgbClr val="000000"/>
                          </a:solidFill>
                          <a:latin typeface="B Zar"/>
                          <a:cs typeface="2  Titr" pitchFamily="2" charset="-78"/>
                        </a:rPr>
                        <a:t>4</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2  Titr" pitchFamily="2" charset="-78"/>
                        </a:rPr>
                        <a:t>آیا نقطه تنظیم ترموستات ها در اتاق های انتظار و راهروها را به 19 درجه سانتگراد </a:t>
                      </a:r>
                      <a:r>
                        <a:rPr lang="fa-IR" sz="1050" b="1" i="0" u="none" strike="noStrike" dirty="0" smtClean="0">
                          <a:solidFill>
                            <a:srgbClr val="FF0000"/>
                          </a:solidFill>
                          <a:latin typeface="B Zar"/>
                          <a:cs typeface="2  Titr" pitchFamily="2" charset="-78"/>
                        </a:rPr>
                        <a:t>(در زمستان) کاهش </a:t>
                      </a:r>
                      <a:r>
                        <a:rPr lang="fa-IR" sz="1050" b="1" i="0" u="none" strike="noStrike" dirty="0">
                          <a:solidFill>
                            <a:srgbClr val="FF0000"/>
                          </a:solidFill>
                          <a:latin typeface="B Zar"/>
                          <a:cs typeface="2  Titr" pitchFamily="2" charset="-78"/>
                        </a:rPr>
                        <a:t>می دهید؟</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1640">
                <a:tc>
                  <a:txBody>
                    <a:bodyPr/>
                    <a:lstStyle/>
                    <a:p>
                      <a:pPr algn="ctr" rtl="1" fontAlgn="b"/>
                      <a:r>
                        <a:rPr lang="fa-IR" sz="1050" b="1" i="0" u="none" strike="noStrike">
                          <a:solidFill>
                            <a:srgbClr val="000000"/>
                          </a:solidFill>
                          <a:latin typeface="B Zar"/>
                          <a:cs typeface="2  Titr" pitchFamily="2" charset="-78"/>
                        </a:rPr>
                        <a:t>5</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2  Titr" pitchFamily="2" charset="-78"/>
                        </a:rPr>
                        <a:t>آیا سیستم سرمایش(کولر یا چیلر) را بطور سالیانه سرویس ،کنترل و نسبت به رفع اشکالات فنی اقدام می نمایید؟</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6546">
                <a:tc>
                  <a:txBody>
                    <a:bodyPr/>
                    <a:lstStyle/>
                    <a:p>
                      <a:pPr algn="ctr" rtl="1" fontAlgn="b"/>
                      <a:r>
                        <a:rPr lang="fa-IR" sz="1050" b="1" i="0" u="none" strike="noStrike">
                          <a:solidFill>
                            <a:srgbClr val="000000"/>
                          </a:solidFill>
                          <a:latin typeface="B Zar"/>
                          <a:cs typeface="2  Titr" pitchFamily="2" charset="-78"/>
                        </a:rPr>
                        <a:t>6</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2  Titr" pitchFamily="2" charset="-78"/>
                        </a:rPr>
                        <a:t>آیا سایبان بر روی کولر و کانال ها نصب شده است؟</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B Zar"/>
                          <a:cs typeface="2  Titr" pitchFamily="2" charset="-78"/>
                        </a:rPr>
                        <a:t>این کار باعث جلوگیری از گرم شدن کولر و کانال ها و کاهش قابل ملاحظه مصرف انرژی می شود </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01640">
                <a:tc>
                  <a:txBody>
                    <a:bodyPr/>
                    <a:lstStyle/>
                    <a:p>
                      <a:pPr algn="ctr" rtl="1" fontAlgn="b"/>
                      <a:r>
                        <a:rPr lang="fa-IR" sz="1050" b="1" i="0" u="none" strike="noStrike">
                          <a:solidFill>
                            <a:srgbClr val="000000"/>
                          </a:solidFill>
                          <a:latin typeface="B Zar"/>
                          <a:cs typeface="2  Titr" pitchFamily="2" charset="-78"/>
                        </a:rPr>
                        <a:t>7</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2  Titr" pitchFamily="2" charset="-78"/>
                        </a:rPr>
                        <a:t>آیا فضاهای بلااستفاده را از سایر فضاها جدا نموده اید و سیستم گرمایش و سرمایش را در آنها خاموش می کنید؟</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FF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B Zar"/>
                          <a:cs typeface="2  Titr" pitchFamily="2" charset="-78"/>
                        </a:rPr>
                        <a:t>با اجرای این کار حدود 15 درصد از انرژی مصرفی کاهش می یابد</a:t>
                      </a:r>
                      <a:endParaRPr lang="en-US" sz="1050" b="1" i="0" u="none" strike="noStrike" dirty="0">
                        <a:solidFill>
                          <a:srgbClr val="FF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899872">
                <a:tc>
                  <a:txBody>
                    <a:bodyPr/>
                    <a:lstStyle/>
                    <a:p>
                      <a:pPr algn="ctr" rtl="1" fontAlgn="b"/>
                      <a:r>
                        <a:rPr lang="fa-IR" sz="1050" b="1" i="0" u="none" strike="noStrike">
                          <a:solidFill>
                            <a:srgbClr val="000000"/>
                          </a:solidFill>
                          <a:latin typeface="B Zar"/>
                          <a:cs typeface="2  Titr" pitchFamily="2" charset="-78"/>
                        </a:rPr>
                        <a:t>8</a:t>
                      </a:r>
                      <a:endParaRPr lang="en-US" sz="1050" b="1" i="0" u="none" strike="noStrike">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2  Titr" pitchFamily="2" charset="-78"/>
                        </a:rPr>
                        <a:t>آیا تجهیزات </a:t>
                      </a:r>
                      <a:r>
                        <a:rPr lang="fa-IR" sz="1050" b="1" i="0" u="none" strike="noStrike" dirty="0">
                          <a:solidFill>
                            <a:srgbClr val="000000"/>
                          </a:solidFill>
                          <a:latin typeface="Times New Roman"/>
                          <a:cs typeface="2  Titr" pitchFamily="2" charset="-78"/>
                        </a:rPr>
                        <a:t>HVAC</a:t>
                      </a:r>
                      <a:r>
                        <a:rPr lang="fa-IR" sz="1050" b="1" i="0" u="none" strike="noStrike" dirty="0">
                          <a:solidFill>
                            <a:srgbClr val="000000"/>
                          </a:solidFill>
                          <a:latin typeface="B Zar"/>
                          <a:cs typeface="2  Titr" pitchFamily="2" charset="-78"/>
                        </a:rPr>
                        <a:t> (سیستم سرمایش و گرمایش و تهویه مطبوع) را بسته به تغییرات درجه حرارت محیط در صورت نیاز واقعی و نه به صرف تاریخ زمانی مورد استفاده قرار می دهید؟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en-US" sz="1050" b="1" i="0" u="none" strike="noStrike" dirty="0">
                          <a:solidFill>
                            <a:srgbClr val="000000"/>
                          </a:solidFill>
                          <a:latin typeface="Times New Roman"/>
                          <a:cs typeface="2  Titr" pitchFamily="2" charset="-78"/>
                        </a:rPr>
                        <a:t> </a:t>
                      </a: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b"/>
                      <a:r>
                        <a:rPr lang="fa-IR" sz="1050" b="1" i="0" u="none" strike="noStrike" dirty="0">
                          <a:solidFill>
                            <a:srgbClr val="000000"/>
                          </a:solidFill>
                          <a:latin typeface="B Zar"/>
                          <a:cs typeface="2  Titr" pitchFamily="2" charset="-78"/>
                        </a:rPr>
                        <a:t>(به طور مثال سیستم سرمایش را 15 خرداد ماه هر سال به صرف تجربه های سال قبل لزوماً روشن نکنید) و در شرایطی که لازم است بکار گرفته شوند تا اسایش کارکنان فراهم باشد</a:t>
                      </a:r>
                      <a:endParaRPr lang="en-US" sz="1050" b="1" i="0" u="none" strike="noStrike" dirty="0">
                        <a:solidFill>
                          <a:srgbClr val="000000"/>
                        </a:solidFill>
                        <a:latin typeface="B Zar"/>
                        <a:cs typeface="2  Titr" pitchFamily="2" charset="-78"/>
                      </a:endParaRPr>
                    </a:p>
                  </a:txBody>
                  <a:tcPr marL="3776" marR="3776" marT="3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1924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406" y="71414"/>
          <a:ext cx="8929722" cy="6643711"/>
        </p:xfrm>
        <a:graphic>
          <a:graphicData uri="http://schemas.openxmlformats.org/drawingml/2006/table">
            <a:tbl>
              <a:tblPr rtl="1"/>
              <a:tblGrid>
                <a:gridCol w="1121406">
                  <a:extLst>
                    <a:ext uri="{9D8B030D-6E8A-4147-A177-3AD203B41FA5}">
                      <a16:colId xmlns:a16="http://schemas.microsoft.com/office/drawing/2014/main" val="20000"/>
                    </a:ext>
                  </a:extLst>
                </a:gridCol>
                <a:gridCol w="1952079">
                  <a:extLst>
                    <a:ext uri="{9D8B030D-6E8A-4147-A177-3AD203B41FA5}">
                      <a16:colId xmlns:a16="http://schemas.microsoft.com/office/drawing/2014/main" val="20001"/>
                    </a:ext>
                  </a:extLst>
                </a:gridCol>
                <a:gridCol w="1952079">
                  <a:extLst>
                    <a:ext uri="{9D8B030D-6E8A-4147-A177-3AD203B41FA5}">
                      <a16:colId xmlns:a16="http://schemas.microsoft.com/office/drawing/2014/main" val="20002"/>
                    </a:ext>
                  </a:extLst>
                </a:gridCol>
                <a:gridCol w="1952079">
                  <a:extLst>
                    <a:ext uri="{9D8B030D-6E8A-4147-A177-3AD203B41FA5}">
                      <a16:colId xmlns:a16="http://schemas.microsoft.com/office/drawing/2014/main" val="20003"/>
                    </a:ext>
                  </a:extLst>
                </a:gridCol>
                <a:gridCol w="1952079">
                  <a:extLst>
                    <a:ext uri="{9D8B030D-6E8A-4147-A177-3AD203B41FA5}">
                      <a16:colId xmlns:a16="http://schemas.microsoft.com/office/drawing/2014/main" val="20004"/>
                    </a:ext>
                  </a:extLst>
                </a:gridCol>
              </a:tblGrid>
              <a:tr h="824914">
                <a:tc>
                  <a:txBody>
                    <a:bodyPr/>
                    <a:lstStyle/>
                    <a:p>
                      <a:pPr algn="ctr" rtl="1" fontAlgn="b"/>
                      <a:r>
                        <a:rPr lang="fa-IR" sz="1050" b="1" i="0" u="none" strike="noStrike" dirty="0">
                          <a:solidFill>
                            <a:srgbClr val="000000"/>
                          </a:solidFill>
                          <a:latin typeface="B Zar"/>
                          <a:cs typeface="B Zar" pitchFamily="2" charset="-78"/>
                        </a:rPr>
                        <a:t>9</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B Zar" pitchFamily="2" charset="-78"/>
                        </a:rPr>
                        <a:t>آیا در فضاهای کم جمعیت با زیربنای بزرگ از گرمایش و سرمایش موضعی استفاده می کنید؟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با اجرای این کار از گرمایش و سرمایش فضای غیراستفاده ممانعت می شود که همین باعث صرفه جویی قابل ملاحظه ای در مصرف انرژی حدود 15 درصد  خواهد شد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60653">
                <a:tc>
                  <a:txBody>
                    <a:bodyPr/>
                    <a:lstStyle/>
                    <a:p>
                      <a:pPr algn="ctr" rtl="1" fontAlgn="b"/>
                      <a:r>
                        <a:rPr lang="fa-IR" sz="1050" b="1" i="0" u="none" strike="noStrike" dirty="0">
                          <a:solidFill>
                            <a:srgbClr val="000000"/>
                          </a:solidFill>
                          <a:latin typeface="B Zar"/>
                          <a:cs typeface="B Zar" pitchFamily="2" charset="-78"/>
                        </a:rPr>
                        <a:t>10</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اگراز آبگرم برای گرمایش استفاده می کنید، آیا درجه حرارت آبگرم را به میزان حداقل تأمین آسایش و نیاز به کاهش می دهید؟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در این صورت انرژی مصرفی حدود 10 درصد کاهش می یابد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9176">
                <a:tc>
                  <a:txBody>
                    <a:bodyPr/>
                    <a:lstStyle/>
                    <a:p>
                      <a:pPr algn="ctr" rtl="1" fontAlgn="b"/>
                      <a:r>
                        <a:rPr lang="fa-IR" sz="1050" b="1" i="0" u="none" strike="noStrike" dirty="0">
                          <a:solidFill>
                            <a:srgbClr val="000000"/>
                          </a:solidFill>
                          <a:latin typeface="B Zar"/>
                          <a:cs typeface="B Zar" pitchFamily="2" charset="-78"/>
                        </a:rPr>
                        <a:t>11</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یک دوره آموزش تخصصی مدیریت انرژی برای مسئولین فنی و مهندسین ساختمان برای درک بهتر از چگونگی بهره برداری بهینه از سیستم ها ی گرمایش و تهویه مطبوع تدارک دیده اید؟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روش یکی از مهمترین ابزار های مدیریت انرژی می باشد که باعث می شود  علاوه بر اطلاع رسانی ، افراد سازمان با راهکار ها و اهمیت کنترل انرژی مصرفی مطلع شوند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2048">
                <a:tc>
                  <a:txBody>
                    <a:bodyPr/>
                    <a:lstStyle/>
                    <a:p>
                      <a:pPr algn="ctr" rtl="1" fontAlgn="b"/>
                      <a:r>
                        <a:rPr lang="fa-IR" sz="1050" b="1" i="0" u="none" strike="noStrike" dirty="0">
                          <a:solidFill>
                            <a:srgbClr val="000000"/>
                          </a:solidFill>
                          <a:latin typeface="B Zar"/>
                          <a:cs typeface="B Zar" pitchFamily="2" charset="-78"/>
                        </a:rPr>
                        <a:t>12</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کلیه وسایل مانند پرده ها و کرکره ها را قبل از ترک اتاق ها در خلال فصول سرد می بندید؟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کار باعث کاهش تلفات حرارت درطول شب خواهد شد)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2048">
                <a:tc>
                  <a:txBody>
                    <a:bodyPr/>
                    <a:lstStyle/>
                    <a:p>
                      <a:pPr algn="ctr" rtl="1" fontAlgn="b"/>
                      <a:r>
                        <a:rPr lang="fa-IR" sz="1050" b="1" i="0" u="none" strike="noStrike" dirty="0">
                          <a:solidFill>
                            <a:srgbClr val="000000"/>
                          </a:solidFill>
                          <a:latin typeface="B Zar"/>
                          <a:cs typeface="B Zar" pitchFamily="2" charset="-78"/>
                        </a:rPr>
                        <a:t>13</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وسایل نورگیر داخلی مانند پرده ها، لوردراپه ها و تیغه های کرکره ها را مورد بازرسی قرار می دهید؟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اقدام باعث میشود تلفات حرارت به میزان 5 درصد کاهش یابد و تیغه کرکره ها را تمیز نگه دارید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1107">
                <a:tc>
                  <a:txBody>
                    <a:bodyPr/>
                    <a:lstStyle/>
                    <a:p>
                      <a:pPr algn="ctr" rtl="1" fontAlgn="b"/>
                      <a:r>
                        <a:rPr lang="fa-IR" sz="1050" b="1" i="0" u="none" strike="noStrike" dirty="0">
                          <a:solidFill>
                            <a:srgbClr val="000000"/>
                          </a:solidFill>
                          <a:latin typeface="B Zar"/>
                          <a:cs typeface="B Zar" pitchFamily="2" charset="-78"/>
                        </a:rPr>
                        <a:t>14</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B Zar" pitchFamily="2" charset="-78"/>
                        </a:rPr>
                        <a:t>در بعضی از فضاهای ساختمان به گرمایش نیاز ندارند مانند فضاهائی که در مجاورت اتاق های گرم شده قرار دارند و یا میزان تششع دریافتی خورشید از طریق پنجره ها ، نیاز به گرمایش اتاق را تأمین می نماید، آیا در اینگونه فضاها در صورت عدم دسترسی به ترموستات، رادیاتورها و دریچه هواکش ها ، فن کوئل ها و یا سایر لوازم گرمایش را خاموش می کنید؟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اقدام باعث می شود که مصرف انرژی بین 10 تا 20 درصد کاهش یابد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71717">
                <a:tc>
                  <a:txBody>
                    <a:bodyPr/>
                    <a:lstStyle/>
                    <a:p>
                      <a:pPr algn="ctr" rtl="1" fontAlgn="b"/>
                      <a:r>
                        <a:rPr lang="fa-IR" sz="1050" b="1" i="0" u="none" strike="noStrike">
                          <a:solidFill>
                            <a:srgbClr val="000000"/>
                          </a:solidFill>
                          <a:latin typeface="B Zar"/>
                          <a:cs typeface="B Zar" pitchFamily="2" charset="-78"/>
                        </a:rPr>
                        <a:t>15</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B Zar" pitchFamily="2" charset="-78"/>
                        </a:rPr>
                        <a:t>آیا پنجره ها را در طول فصل تابستان از معرض تابش مستقیم نور خورشید، به وسیله نورگیرهای مناسب محفوظ نگه می دارید؟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با اجرای این کار باعث میشود که گرمای محیط وارد ساختمان نشود و در نتیجه سیستم گرمایش کمتر کار خواهد کرد و انرژی کمتری مصرف مشود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32048">
                <a:tc>
                  <a:txBody>
                    <a:bodyPr/>
                    <a:lstStyle/>
                    <a:p>
                      <a:pPr algn="ctr" rtl="1" fontAlgn="b"/>
                      <a:r>
                        <a:rPr lang="fa-IR" sz="1050" b="1" i="0" u="none" strike="noStrike">
                          <a:solidFill>
                            <a:srgbClr val="000000"/>
                          </a:solidFill>
                          <a:latin typeface="B Zar"/>
                          <a:cs typeface="B Zar" pitchFamily="2" charset="-78"/>
                        </a:rPr>
                        <a:t>16</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B Zar" pitchFamily="2" charset="-78"/>
                        </a:rPr>
                        <a:t>آیا در واحدهای مستقل ، تهویه مطبوع مانند کولرهای گازی پنجره ای را تنها در موارد لزوم روشن می کنید؟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3513" marR="3513" marT="351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در فضاهایی که بیش از 1 ساعت خالی از سکنه است کلیه این تجهیزات را خاموش نمایید</a:t>
                      </a:r>
                    </a:p>
                  </a:txBody>
                  <a:tcPr marL="3513" marR="3513" marT="35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999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22" y="285728"/>
          <a:ext cx="8501120" cy="6074200"/>
        </p:xfrm>
        <a:graphic>
          <a:graphicData uri="http://schemas.openxmlformats.org/drawingml/2006/table">
            <a:tbl>
              <a:tblPr rtl="1"/>
              <a:tblGrid>
                <a:gridCol w="1700224">
                  <a:extLst>
                    <a:ext uri="{9D8B030D-6E8A-4147-A177-3AD203B41FA5}">
                      <a16:colId xmlns:a16="http://schemas.microsoft.com/office/drawing/2014/main" val="20000"/>
                    </a:ext>
                  </a:extLst>
                </a:gridCol>
                <a:gridCol w="1700224">
                  <a:extLst>
                    <a:ext uri="{9D8B030D-6E8A-4147-A177-3AD203B41FA5}">
                      <a16:colId xmlns:a16="http://schemas.microsoft.com/office/drawing/2014/main" val="20001"/>
                    </a:ext>
                  </a:extLst>
                </a:gridCol>
                <a:gridCol w="1700224">
                  <a:extLst>
                    <a:ext uri="{9D8B030D-6E8A-4147-A177-3AD203B41FA5}">
                      <a16:colId xmlns:a16="http://schemas.microsoft.com/office/drawing/2014/main" val="20002"/>
                    </a:ext>
                  </a:extLst>
                </a:gridCol>
                <a:gridCol w="1700224">
                  <a:extLst>
                    <a:ext uri="{9D8B030D-6E8A-4147-A177-3AD203B41FA5}">
                      <a16:colId xmlns:a16="http://schemas.microsoft.com/office/drawing/2014/main" val="20003"/>
                    </a:ext>
                  </a:extLst>
                </a:gridCol>
                <a:gridCol w="1700224">
                  <a:extLst>
                    <a:ext uri="{9D8B030D-6E8A-4147-A177-3AD203B41FA5}">
                      <a16:colId xmlns:a16="http://schemas.microsoft.com/office/drawing/2014/main" val="20004"/>
                    </a:ext>
                  </a:extLst>
                </a:gridCol>
              </a:tblGrid>
              <a:tr h="481189">
                <a:tc>
                  <a:txBody>
                    <a:bodyPr/>
                    <a:lstStyle/>
                    <a:p>
                      <a:pPr algn="ctr" rtl="1" fontAlgn="b"/>
                      <a:r>
                        <a:rPr lang="fa-IR" sz="1050" b="1" i="0" u="none" strike="noStrike" dirty="0">
                          <a:solidFill>
                            <a:srgbClr val="000000"/>
                          </a:solidFill>
                          <a:latin typeface="B Zar"/>
                          <a:cs typeface="B Zar" pitchFamily="2" charset="-78"/>
                        </a:rPr>
                        <a:t>17</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کانال ها و دریچه های ورودی به آنها را درزبندی نموده اید؟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درز بندی مانع نشت هوا به بیرون از دریچه می شود و در نتیجه باعث کاهش تلفات انرژی می شود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1479">
                <a:tc>
                  <a:txBody>
                    <a:bodyPr/>
                    <a:lstStyle/>
                    <a:p>
                      <a:pPr algn="ctr" rtl="1" fontAlgn="b"/>
                      <a:r>
                        <a:rPr lang="fa-IR" sz="1050" b="1" i="0" u="none" strike="noStrike">
                          <a:solidFill>
                            <a:srgbClr val="000000"/>
                          </a:solidFill>
                          <a:latin typeface="B Zar"/>
                          <a:cs typeface="B Zar" pitchFamily="2" charset="-78"/>
                        </a:rPr>
                        <a:t>18</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از ورود هوا با رطوبت بالا به سیستم های تهویه مطبوع جلوگیری می کنید؟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رطوبت باعث کارکرد بیشتر سیستم سرمایش می شود با جلوگیری از اعمال رطوبت ، مصرف انرژی بطور قابل توجهی کاهش می یابد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6333">
                <a:tc>
                  <a:txBody>
                    <a:bodyPr/>
                    <a:lstStyle/>
                    <a:p>
                      <a:pPr algn="ctr" rtl="1" fontAlgn="b"/>
                      <a:r>
                        <a:rPr lang="fa-IR" sz="1050" b="1" i="0" u="none" strike="noStrike">
                          <a:solidFill>
                            <a:srgbClr val="000000"/>
                          </a:solidFill>
                          <a:latin typeface="B Zar"/>
                          <a:cs typeface="B Zar" pitchFamily="2" charset="-78"/>
                        </a:rPr>
                        <a:t>19</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از تجهیزات قفل کننده ترموستات ها جهت جلوگیری از تغییر تنظیم استفاده می کنید؟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عمل سبب می شود که نقطه تنظیم توسط افراد غیرمسئول تغییرکند و مصرف انرژی در حد بهینه قرار گیرد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33029">
                <a:tc>
                  <a:txBody>
                    <a:bodyPr/>
                    <a:lstStyle/>
                    <a:p>
                      <a:pPr algn="ctr" rtl="1" fontAlgn="b"/>
                      <a:r>
                        <a:rPr lang="fa-IR" sz="1050" b="1" i="0" u="none" strike="noStrike">
                          <a:solidFill>
                            <a:srgbClr val="000000"/>
                          </a:solidFill>
                          <a:latin typeface="B Zar"/>
                          <a:cs typeface="B Zar" pitchFamily="2" charset="-78"/>
                        </a:rPr>
                        <a:t>20</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آیا از ترموستات های قابل برنامه ریزی جهت تنظیم درجه حرارت برای طول شب که معمولاً دماهای اسایش پایین تر است ، استفاده می کنید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این عمل باعث می شود که سیستم سرمایش و گرمایش متناسب با تغییر ساعات شبانه روز کار کند و از مصرف انرژی اضافی ممانعت گردد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47202">
                <a:tc>
                  <a:txBody>
                    <a:bodyPr/>
                    <a:lstStyle/>
                    <a:p>
                      <a:pPr algn="ctr" rtl="1" fontAlgn="b"/>
                      <a:r>
                        <a:rPr lang="fa-IR" sz="1050" b="1" i="0" u="none" strike="noStrike">
                          <a:solidFill>
                            <a:srgbClr val="000000"/>
                          </a:solidFill>
                          <a:latin typeface="B Zar"/>
                          <a:cs typeface="B Zar" pitchFamily="2" charset="-78"/>
                        </a:rPr>
                        <a:t>21</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a:solidFill>
                            <a:srgbClr val="000000"/>
                          </a:solidFill>
                          <a:latin typeface="B Zar"/>
                          <a:cs typeface="B Zar" pitchFamily="2" charset="-78"/>
                        </a:rPr>
                        <a:t>اگر سیستم سرمایش و گرمایش توسط سیستم کامیپوتری کنترل می شود، آیا برنامه های زمانبندی آن متناسب با نوع رفت و آمد  یا اشغال فضای ساختمان اداری می باشد؟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000000"/>
                          </a:solidFill>
                          <a:latin typeface="B Zar"/>
                          <a:cs typeface="B Zar" pitchFamily="2" charset="-78"/>
                        </a:rPr>
                        <a:t>ای اقدام منجر به کنترل سیستم سرمایش و گرمایش متناسب با میزان تردد میشود و باعث می شود حدود 20 درصد از انرژی مصرفی کاهش یابد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04682">
                <a:tc>
                  <a:txBody>
                    <a:bodyPr/>
                    <a:lstStyle/>
                    <a:p>
                      <a:pPr algn="ctr" rtl="1" fontAlgn="b"/>
                      <a:r>
                        <a:rPr lang="fa-IR" sz="1050" b="1" i="0" u="none" strike="noStrike" dirty="0">
                          <a:solidFill>
                            <a:srgbClr val="FF0000"/>
                          </a:solidFill>
                          <a:latin typeface="B Zar"/>
                          <a:cs typeface="B Zar" pitchFamily="2" charset="-78"/>
                        </a:rPr>
                        <a:t>22</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B Zar" pitchFamily="2" charset="-78"/>
                        </a:rPr>
                        <a:t>آیا در طول روز سعی درعدم روشن نگهداشتن مداوم کولر (ساعات اوج مصرف) نموده و از دور آهسته کولر استفاده میشود؟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B Zar"/>
                          <a:cs typeface="B Zar" pitchFamily="2" charset="-78"/>
                        </a:rPr>
                        <a:t>برای جلوگیری از اعمال خاموشی در شبکه باید سعی شود تا در ساعات پیک مصرف تابستان  (11</a:t>
                      </a:r>
                      <a:r>
                        <a:rPr lang="fa-IR" sz="1050" b="1" i="0" u="none" strike="noStrike" dirty="0">
                          <a:solidFill>
                            <a:srgbClr val="FF0000"/>
                          </a:solidFill>
                          <a:latin typeface="Times New Roman"/>
                          <a:cs typeface="B Zar" pitchFamily="2" charset="-78"/>
                        </a:rPr>
                        <a:t> </a:t>
                      </a:r>
                      <a:r>
                        <a:rPr lang="fa-IR" sz="1050" b="1" i="0" u="none" strike="noStrike" dirty="0">
                          <a:solidFill>
                            <a:srgbClr val="FF0000"/>
                          </a:solidFill>
                          <a:latin typeface="B Zar"/>
                          <a:cs typeface="B Zar" pitchFamily="2" charset="-78"/>
                        </a:rPr>
                        <a:t>الی </a:t>
                      </a:r>
                      <a:r>
                        <a:rPr lang="fa-IR" sz="1050" b="1" i="0" u="none" strike="noStrike" dirty="0">
                          <a:solidFill>
                            <a:srgbClr val="FF0000"/>
                          </a:solidFill>
                          <a:latin typeface="Times New Roman"/>
                          <a:cs typeface="B Zar" pitchFamily="2" charset="-78"/>
                        </a:rPr>
                        <a:t>15</a:t>
                      </a:r>
                      <a:r>
                        <a:rPr lang="fa-IR" sz="1050" b="1" i="0" u="none" strike="noStrike" dirty="0">
                          <a:solidFill>
                            <a:srgbClr val="FF0000"/>
                          </a:solidFill>
                          <a:latin typeface="B Zar"/>
                          <a:cs typeface="B Zar" pitchFamily="2" charset="-78"/>
                        </a:rPr>
                        <a:t> و20الی24) کمتر استفاده گردد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2160">
                <a:tc rowSpan="2">
                  <a:txBody>
                    <a:bodyPr/>
                    <a:lstStyle/>
                    <a:p>
                      <a:pPr algn="ctr" rtl="1" fontAlgn="b"/>
                      <a:r>
                        <a:rPr lang="fa-IR" sz="1050" b="1" i="0" u="none" strike="noStrike">
                          <a:solidFill>
                            <a:srgbClr val="000000"/>
                          </a:solidFill>
                          <a:latin typeface="B Zar"/>
                          <a:cs typeface="B Zar" pitchFamily="2" charset="-78"/>
                        </a:rPr>
                        <a:t>23</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000000"/>
                          </a:solidFill>
                          <a:latin typeface="B Zar"/>
                          <a:cs typeface="B Zar" pitchFamily="2" charset="-78"/>
                        </a:rPr>
                        <a:t>آیا بجای استفاده از کولر گازی از کولرهای آبی استفاده</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1" fontAlgn="b"/>
                      <a:r>
                        <a:rPr lang="fa-IR" sz="1050" b="1" i="0" u="none" strike="noStrike">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1" fontAlgn="b"/>
                      <a:r>
                        <a:rPr lang="fa-IR" sz="1050" b="1" i="0" u="none" strike="noStrike" dirty="0">
                          <a:solidFill>
                            <a:srgbClr val="00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r" rtl="1" fontAlgn="b"/>
                      <a:r>
                        <a:rPr lang="fa-IR" sz="1050" b="1" i="0" u="none" strike="noStrike" dirty="0">
                          <a:solidFill>
                            <a:srgbClr val="000000"/>
                          </a:solidFill>
                          <a:latin typeface="B Zar"/>
                          <a:cs typeface="B Zar" pitchFamily="2" charset="-78"/>
                        </a:rPr>
                        <a:t>در استان سمنان به دلیل رطوبت کم هوا، سرمایش از طریق کولرهای آبی مطبوع تر و به صرفه تر بوده و 4/1 کولرهای گازی مصرف برق دارند.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1122">
                <a:tc vMerge="1">
                  <a:txBody>
                    <a:bodyPr/>
                    <a:lstStyle/>
                    <a:p>
                      <a:pPr rtl="1"/>
                      <a:endParaRPr lang="fa-IR"/>
                    </a:p>
                  </a:txBody>
                  <a:tcPr/>
                </a:tc>
                <a:tc>
                  <a:txBody>
                    <a:bodyPr/>
                    <a:lstStyle/>
                    <a:p>
                      <a:pPr algn="just" rtl="1" fontAlgn="b"/>
                      <a:r>
                        <a:rPr lang="fa-IR" sz="1050" b="1" i="0" u="none" strike="noStrike" dirty="0">
                          <a:solidFill>
                            <a:srgbClr val="000000"/>
                          </a:solidFill>
                          <a:latin typeface="B Zar"/>
                          <a:cs typeface="B Zar" pitchFamily="2" charset="-78"/>
                        </a:rPr>
                        <a:t> می شود؟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10007"/>
                  </a:ext>
                </a:extLst>
              </a:tr>
              <a:tr h="462160">
                <a:tc>
                  <a:txBody>
                    <a:bodyPr/>
                    <a:lstStyle/>
                    <a:p>
                      <a:pPr algn="ctr" rtl="1" fontAlgn="b"/>
                      <a:r>
                        <a:rPr lang="fa-IR" sz="1050" b="1" i="0" u="none" strike="noStrike" dirty="0">
                          <a:solidFill>
                            <a:srgbClr val="FF0000"/>
                          </a:solidFill>
                          <a:latin typeface="B Zar"/>
                          <a:cs typeface="B Zar" pitchFamily="2" charset="-78"/>
                        </a:rPr>
                        <a:t>24</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just" rtl="1" fontAlgn="b"/>
                      <a:r>
                        <a:rPr lang="fa-IR" sz="1050" b="1" i="0" u="none" strike="noStrike" dirty="0">
                          <a:solidFill>
                            <a:srgbClr val="FF0000"/>
                          </a:solidFill>
                          <a:latin typeface="B Zar"/>
                          <a:cs typeface="B Zar" pitchFamily="2" charset="-78"/>
                        </a:rPr>
                        <a:t>آیا لوله های آب گرم و یا بخار (در صورت استفاده) عایق شده اند؟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Times New Roman"/>
                          <a:cs typeface="B Zar" pitchFamily="2" charset="-78"/>
                        </a:rPr>
                        <a:t> </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b"/>
                      <a:r>
                        <a:rPr lang="fa-IR" sz="1050" b="1" i="0" u="none" strike="noStrike" dirty="0">
                          <a:solidFill>
                            <a:srgbClr val="FF0000"/>
                          </a:solidFill>
                          <a:latin typeface="B Zar"/>
                          <a:cs typeface="B Zar" pitchFamily="2" charset="-78"/>
                        </a:rPr>
                        <a:t>با عایقکاری مناسب لوله ها، انرژی مصرفی حدود 15 درصد کاهش می یابد</a:t>
                      </a:r>
                    </a:p>
                  </a:txBody>
                  <a:tcPr marL="4377" marR="4377" marT="4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098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1736" y="571480"/>
            <a:ext cx="6215106" cy="785818"/>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r">
              <a:buNone/>
            </a:pPr>
            <a:r>
              <a:rPr lang="fa-IR" sz="2400" dirty="0" smtClean="0">
                <a:solidFill>
                  <a:schemeClr val="tx1"/>
                </a:solidFill>
                <a:latin typeface="2  Lotus"/>
                <a:cs typeface="B Nazanin" pitchFamily="2" charset="-78"/>
              </a:rPr>
              <a:t>چک کردن تجهیزات اداری پس از پایان کار</a:t>
            </a:r>
            <a:endParaRPr lang="fa-IR" sz="2400" dirty="0">
              <a:solidFill>
                <a:schemeClr val="tx1"/>
              </a:solidFill>
              <a:latin typeface="2  Lotus"/>
              <a:cs typeface="B Nazanin" pitchFamily="2" charset="-78"/>
            </a:endParaRPr>
          </a:p>
        </p:txBody>
      </p:sp>
      <p:graphicFrame>
        <p:nvGraphicFramePr>
          <p:cNvPr id="5" name="Table 4"/>
          <p:cNvGraphicFramePr>
            <a:graphicFrameLocks noGrp="1"/>
          </p:cNvGraphicFramePr>
          <p:nvPr/>
        </p:nvGraphicFramePr>
        <p:xfrm>
          <a:off x="1214417" y="1643050"/>
          <a:ext cx="7286673" cy="4286281"/>
        </p:xfrm>
        <a:graphic>
          <a:graphicData uri="http://schemas.openxmlformats.org/drawingml/2006/table">
            <a:tbl>
              <a:tblPr rtl="1"/>
              <a:tblGrid>
                <a:gridCol w="581076">
                  <a:extLst>
                    <a:ext uri="{9D8B030D-6E8A-4147-A177-3AD203B41FA5}">
                      <a16:colId xmlns:a16="http://schemas.microsoft.com/office/drawing/2014/main" val="20000"/>
                    </a:ext>
                  </a:extLst>
                </a:gridCol>
                <a:gridCol w="3734042">
                  <a:extLst>
                    <a:ext uri="{9D8B030D-6E8A-4147-A177-3AD203B41FA5}">
                      <a16:colId xmlns:a16="http://schemas.microsoft.com/office/drawing/2014/main" val="20001"/>
                    </a:ext>
                  </a:extLst>
                </a:gridCol>
                <a:gridCol w="396393">
                  <a:extLst>
                    <a:ext uri="{9D8B030D-6E8A-4147-A177-3AD203B41FA5}">
                      <a16:colId xmlns:a16="http://schemas.microsoft.com/office/drawing/2014/main" val="20002"/>
                    </a:ext>
                  </a:extLst>
                </a:gridCol>
                <a:gridCol w="396393">
                  <a:extLst>
                    <a:ext uri="{9D8B030D-6E8A-4147-A177-3AD203B41FA5}">
                      <a16:colId xmlns:a16="http://schemas.microsoft.com/office/drawing/2014/main" val="20003"/>
                    </a:ext>
                  </a:extLst>
                </a:gridCol>
                <a:gridCol w="2178769">
                  <a:extLst>
                    <a:ext uri="{9D8B030D-6E8A-4147-A177-3AD203B41FA5}">
                      <a16:colId xmlns:a16="http://schemas.microsoft.com/office/drawing/2014/main" val="20004"/>
                    </a:ext>
                  </a:extLst>
                </a:gridCol>
              </a:tblGrid>
              <a:tr h="799137">
                <a:tc>
                  <a:txBody>
                    <a:bodyPr/>
                    <a:lstStyle/>
                    <a:p>
                      <a:pPr algn="ctr" rtl="1">
                        <a:spcAft>
                          <a:spcPts val="0"/>
                        </a:spcAft>
                      </a:pPr>
                      <a:r>
                        <a:rPr lang="fa-IR" sz="1400" b="1" dirty="0">
                          <a:latin typeface="Times New Roman"/>
                          <a:ea typeface="Calibri"/>
                          <a:cs typeface="B Zar"/>
                        </a:rPr>
                        <a:t>ردیف</a:t>
                      </a:r>
                      <a:endParaRPr lang="en-US" sz="1400" b="1" dirty="0">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400" b="1" dirty="0">
                          <a:latin typeface="Times New Roman"/>
                          <a:ea typeface="Calibri"/>
                          <a:cs typeface="B Zar"/>
                        </a:rPr>
                        <a:t>توضیح نقاط قابل ممیزی</a:t>
                      </a:r>
                      <a:endParaRPr lang="en-US" sz="1400" b="1" dirty="0">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400" b="1">
                          <a:latin typeface="Times New Roman"/>
                          <a:ea typeface="Calibri"/>
                          <a:cs typeface="B Zar"/>
                        </a:rPr>
                        <a:t>بله</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400" b="1">
                          <a:latin typeface="Times New Roman"/>
                          <a:ea typeface="Calibri"/>
                          <a:cs typeface="B Zar"/>
                        </a:rPr>
                        <a:t>خیر</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1">
                        <a:spcAft>
                          <a:spcPts val="0"/>
                        </a:spcAft>
                      </a:pPr>
                      <a:r>
                        <a:rPr lang="fa-IR" sz="1400" b="1">
                          <a:latin typeface="Times New Roman"/>
                          <a:ea typeface="Calibri"/>
                          <a:cs typeface="B Zar"/>
                        </a:rPr>
                        <a:t>میزان اثربخشی در کاهش مصرف انرژی</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307679">
                <a:tc>
                  <a:txBody>
                    <a:bodyPr/>
                    <a:lstStyle/>
                    <a:p>
                      <a:pPr algn="ctr" rtl="1">
                        <a:spcAft>
                          <a:spcPts val="0"/>
                        </a:spcAft>
                      </a:pPr>
                      <a:r>
                        <a:rPr lang="fa-IR" sz="1400" b="1">
                          <a:latin typeface="Times New Roman"/>
                          <a:ea typeface="Calibri"/>
                          <a:cs typeface="B Zar"/>
                        </a:rPr>
                        <a:t>1</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400" b="1" dirty="0">
                          <a:solidFill>
                            <a:srgbClr val="FF0000"/>
                          </a:solidFill>
                          <a:latin typeface="Times New Roman"/>
                          <a:ea typeface="Calibri"/>
                          <a:cs typeface="B Zar"/>
                        </a:rPr>
                        <a:t>آیا در پایان کار روزانه  و در آخر هفته رایانه ها خاموش می شوند و یا در حالت آماده به کار قرار می گیرند</a:t>
                      </a:r>
                      <a:endParaRPr lang="en-US"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400" b="1">
                          <a:solidFill>
                            <a:srgbClr val="FF0000"/>
                          </a:solidFill>
                          <a:latin typeface="Times New Roman"/>
                          <a:ea typeface="Calibri"/>
                          <a:cs typeface="B Zar"/>
                        </a:rPr>
                        <a:t>چنانچه به مدت 15 دقیقه از کامپیوتر استفاده نشود بهتر است در حالت </a:t>
                      </a:r>
                      <a:r>
                        <a:rPr lang="en-US" sz="1400" b="1">
                          <a:solidFill>
                            <a:srgbClr val="FF0000"/>
                          </a:solidFill>
                          <a:latin typeface="Times New Roman"/>
                          <a:ea typeface="Calibri"/>
                          <a:cs typeface="B Zar"/>
                        </a:rPr>
                        <a:t>Stand by</a:t>
                      </a:r>
                      <a:r>
                        <a:rPr lang="fa-IR" sz="1400" b="1">
                          <a:solidFill>
                            <a:srgbClr val="FF0000"/>
                          </a:solidFill>
                          <a:latin typeface="Times New Roman"/>
                          <a:ea typeface="Calibri"/>
                          <a:cs typeface="B Zar"/>
                        </a:rPr>
                        <a:t> قرار گیرد. </a:t>
                      </a:r>
                      <a:endParaRPr lang="en-US"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07679">
                <a:tc>
                  <a:txBody>
                    <a:bodyPr/>
                    <a:lstStyle/>
                    <a:p>
                      <a:pPr algn="ctr" rtl="1">
                        <a:spcAft>
                          <a:spcPts val="0"/>
                        </a:spcAft>
                      </a:pPr>
                      <a:r>
                        <a:rPr lang="fa-IR" sz="1400" b="1">
                          <a:latin typeface="Times New Roman"/>
                          <a:ea typeface="Calibri"/>
                          <a:cs typeface="B Zar"/>
                        </a:rPr>
                        <a:t>2</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400" b="1" dirty="0">
                          <a:solidFill>
                            <a:srgbClr val="FF0000"/>
                          </a:solidFill>
                          <a:latin typeface="Times New Roman"/>
                          <a:ea typeface="Calibri"/>
                          <a:cs typeface="B Zar"/>
                        </a:rPr>
                        <a:t>آیا در پایان کار روزانه و در آخر هفته دستگاه کپی خاموش می شود حالت آماده به کار قرار می گیرند.</a:t>
                      </a:r>
                      <a:endParaRPr lang="en-US"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400" b="1">
                          <a:solidFill>
                            <a:srgbClr val="FF0000"/>
                          </a:solidFill>
                          <a:latin typeface="Times New Roman"/>
                          <a:ea typeface="Calibri"/>
                          <a:cs typeface="B Zar"/>
                        </a:rPr>
                        <a:t>در حالت آماده بکار حدود 10 درصد در مصرف انرژی برق صرفه جویی حاصل می شود</a:t>
                      </a:r>
                      <a:endParaRPr lang="en-US" sz="1400" b="1">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1786">
                <a:tc>
                  <a:txBody>
                    <a:bodyPr/>
                    <a:lstStyle/>
                    <a:p>
                      <a:pPr algn="ctr" rtl="1">
                        <a:spcAft>
                          <a:spcPts val="0"/>
                        </a:spcAft>
                      </a:pPr>
                      <a:r>
                        <a:rPr lang="fa-IR" sz="1400" b="1">
                          <a:latin typeface="Times New Roman"/>
                          <a:ea typeface="Calibri"/>
                          <a:cs typeface="B Zar"/>
                        </a:rPr>
                        <a:t>3</a:t>
                      </a:r>
                      <a:endParaRPr lang="en-US" sz="1400" b="1">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rtl="1">
                        <a:spcAft>
                          <a:spcPts val="0"/>
                        </a:spcAft>
                      </a:pPr>
                      <a:r>
                        <a:rPr lang="fa-IR" sz="1400" b="1" dirty="0">
                          <a:solidFill>
                            <a:srgbClr val="FF0000"/>
                          </a:solidFill>
                          <a:latin typeface="Times New Roman"/>
                          <a:ea typeface="Calibri"/>
                          <a:cs typeface="B Zar"/>
                        </a:rPr>
                        <a:t>آیا دستگاه فاکس در پایان کار روزانه خاموش می شود و یا در حالت آماده به کار قرار می گیرند</a:t>
                      </a:r>
                      <a:endParaRPr lang="en-US"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endParaRPr lang="fa-IR"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spcAft>
                          <a:spcPts val="0"/>
                        </a:spcAft>
                      </a:pPr>
                      <a:r>
                        <a:rPr lang="fa-IR" sz="1400" b="1" dirty="0">
                          <a:solidFill>
                            <a:srgbClr val="FF0000"/>
                          </a:solidFill>
                          <a:latin typeface="Times New Roman"/>
                          <a:ea typeface="Calibri"/>
                          <a:cs typeface="B Zar"/>
                        </a:rPr>
                        <a:t>در حالت آماده بکار بین 5-2 درصد در مصرف برق صرفه جویی می شود</a:t>
                      </a:r>
                      <a:endParaRPr lang="en-US" sz="1400" b="1" dirty="0">
                        <a:solidFill>
                          <a:srgbClr val="FF0000"/>
                        </a:solidFill>
                        <a:latin typeface="Times New Roman"/>
                        <a:ea typeface="Calibri"/>
                        <a:cs typeface="B Zar"/>
                      </a:endParaRPr>
                    </a:p>
                  </a:txBody>
                  <a:tcPr marL="62869" marR="628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Rectangle 4"/>
          <p:cNvSpPr txBox="1">
            <a:spLocks noChangeArrowheads="1"/>
          </p:cNvSpPr>
          <p:nvPr/>
        </p:nvSpPr>
        <p:spPr bwMode="gray">
          <a:xfrm>
            <a:off x="-160008" y="982438"/>
            <a:ext cx="2571768" cy="214314"/>
          </a:xfrm>
          <a:prstGeom prst="rect">
            <a:avLst/>
          </a:prstGeom>
          <a:noFill/>
          <a:ln w="9525">
            <a:noFill/>
            <a:miter lim="800000"/>
            <a:headEnd/>
            <a:tailEnd/>
          </a:ln>
          <a:effectLst/>
        </p:spPr>
        <p:txBody>
          <a:bodyPr anchor="ctr"/>
          <a:lstStyle/>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a:defRPr/>
            </a:pPr>
            <a:r>
              <a:rPr lang="fa-IR"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2400" b="1" kern="0" dirty="0">
              <a:solidFill>
                <a:srgbClr val="FF0066"/>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6"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034" y="-24"/>
            <a:ext cx="5334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17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9987" b="100000" l="0" r="64350"/>
                    </a14:imgEffect>
                  </a14:imgLayer>
                </a14:imgProps>
              </a:ext>
              <a:ext uri="{28A0092B-C50C-407E-A947-70E740481C1C}">
                <a14:useLocalDpi xmlns:a14="http://schemas.microsoft.com/office/drawing/2010/main" val="0"/>
              </a:ext>
            </a:extLst>
          </a:blip>
          <a:stretch>
            <a:fillRect/>
          </a:stretch>
        </p:blipFill>
        <p:spPr>
          <a:xfrm>
            <a:off x="0" y="288845"/>
            <a:ext cx="9144000" cy="6569155"/>
          </a:xfrm>
          <a:prstGeom prst="rect">
            <a:avLst/>
          </a:prstGeom>
        </p:spPr>
      </p:pic>
      <p:sp>
        <p:nvSpPr>
          <p:cNvPr id="7" name="WordArt 7"/>
          <p:cNvSpPr>
            <a:spLocks noChangeArrowheads="1" noChangeShapeType="1" noTextEdit="1"/>
          </p:cNvSpPr>
          <p:nvPr/>
        </p:nvSpPr>
        <p:spPr bwMode="gray">
          <a:xfrm>
            <a:off x="3275856" y="9863"/>
            <a:ext cx="5410944" cy="2325756"/>
          </a:xfrm>
          <a:prstGeom prst="rect">
            <a:avLst/>
          </a:prstGeom>
        </p:spPr>
        <p:txBody>
          <a:bodyPr wrap="none" fromWordArt="1">
            <a:prstTxWarp prst="textDeflate">
              <a:avLst>
                <a:gd name="adj" fmla="val 0"/>
              </a:avLst>
            </a:prstTxWarp>
          </a:bodyPr>
          <a:lstStyle/>
          <a:p>
            <a:pPr algn="ctr" rtl="1" eaLnBrk="0" hangingPunct="0">
              <a:defRPr/>
            </a:pPr>
            <a:r>
              <a:rPr lang="fa-IR" sz="6600" b="1" kern="10" dirty="0">
                <a:ln w="12700">
                  <a:solidFill>
                    <a:sysClr val="windowText" lastClr="000000"/>
                  </a:solidFill>
                  <a:round/>
                  <a:headEnd/>
                  <a:tailEnd/>
                </a:ln>
                <a:solidFill>
                  <a:srgbClr val="00B050"/>
                </a:solidFill>
                <a:effectLst>
                  <a:outerShdw blurRad="38100" dist="38100" dir="2700000" algn="tl">
                    <a:srgbClr val="000000">
                      <a:alpha val="43137"/>
                    </a:srgbClr>
                  </a:outerShdw>
                </a:effectLst>
                <a:latin typeface="IranNastaliq" pitchFamily="18" charset="0"/>
                <a:cs typeface="IranNastaliq" pitchFamily="18" charset="0"/>
              </a:rPr>
              <a:t>با سپاس از حسن توجه شما</a:t>
            </a:r>
            <a:r>
              <a:rPr lang="en-US" sz="6600" b="1" kern="10" dirty="0">
                <a:ln w="12700">
                  <a:solidFill>
                    <a:sysClr val="windowText" lastClr="000000"/>
                  </a:solidFill>
                  <a:round/>
                  <a:headEnd/>
                  <a:tailEnd/>
                </a:ln>
                <a:solidFill>
                  <a:srgbClr val="00B050"/>
                </a:solidFill>
                <a:effectLst>
                  <a:outerShdw blurRad="38100" dist="38100" dir="2700000" algn="tl">
                    <a:srgbClr val="000000">
                      <a:alpha val="43137"/>
                    </a:srgbClr>
                  </a:outerShdw>
                </a:effectLst>
                <a:latin typeface="IranNastaliq" pitchFamily="18" charset="0"/>
                <a:cs typeface="IranNastaliq" pitchFamily="18" charset="0"/>
              </a:rPr>
              <a:t> </a:t>
            </a:r>
            <a:endParaRPr lang="fa-IR" sz="6600" b="1" kern="10" dirty="0">
              <a:ln w="12700">
                <a:solidFill>
                  <a:sysClr val="windowText" lastClr="000000"/>
                </a:solidFill>
                <a:round/>
                <a:headEnd/>
                <a:tailEnd/>
              </a:ln>
              <a:solidFill>
                <a:srgbClr val="00B05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9" name="Rectangle 6"/>
          <p:cNvSpPr>
            <a:spLocks noGrp="1" noChangeArrowheads="1"/>
          </p:cNvSpPr>
          <p:nvPr>
            <p:ph type="subTitle" idx="1"/>
          </p:nvPr>
        </p:nvSpPr>
        <p:spPr>
          <a:xfrm>
            <a:off x="4953000" y="3284984"/>
            <a:ext cx="4038600" cy="3115816"/>
          </a:xfrm>
          <a:ln>
            <a:miter lim="800000"/>
            <a:headEnd/>
            <a:tailEnd/>
          </a:ln>
          <a:extLst/>
        </p:spPr>
        <p:txBody>
          <a:bodyPr>
            <a:noAutofit/>
          </a:bodyPr>
          <a:lstStyle/>
          <a:p>
            <a:pPr algn="ctr" rtl="1" eaLnBrk="1" fontAlgn="auto" hangingPunct="1">
              <a:spcAft>
                <a:spcPts val="0"/>
              </a:spcAft>
              <a:buFont typeface="Wingdings 2"/>
              <a:buNone/>
              <a:defRPr/>
            </a:pPr>
            <a:r>
              <a:rPr lang="fa-IR" sz="4400" b="1" dirty="0" smtClean="0">
                <a:ln w="12700" cmpd="sng">
                  <a:solidFill>
                    <a:schemeClr val="tx1"/>
                  </a:solidFill>
                  <a:prstDash val="solid"/>
                  <a:miter lim="800000"/>
                </a:ln>
                <a:solidFill>
                  <a:srgbClr val="FFFF00"/>
                </a:solidFill>
                <a:effectLst>
                  <a:outerShdw blurRad="50800" algn="tl" rotWithShape="0">
                    <a:srgbClr val="000000"/>
                  </a:outerShdw>
                </a:effectLst>
                <a:latin typeface="IranNastaliq" pitchFamily="18" charset="0"/>
                <a:cs typeface="IranNastaliq" pitchFamily="18" charset="0"/>
              </a:rPr>
              <a:t>شرکت توزیع نیروی برق</a:t>
            </a:r>
          </a:p>
          <a:p>
            <a:pPr algn="ctr" rtl="1" eaLnBrk="1" fontAlgn="auto" hangingPunct="1">
              <a:spcAft>
                <a:spcPts val="0"/>
              </a:spcAft>
              <a:buFont typeface="Wingdings 2"/>
              <a:buNone/>
              <a:defRPr/>
            </a:pPr>
            <a:r>
              <a:rPr lang="fa-IR" sz="4400" b="1" dirty="0" smtClean="0">
                <a:ln w="12700" cmpd="sng">
                  <a:solidFill>
                    <a:schemeClr val="tx1"/>
                  </a:solidFill>
                  <a:prstDash val="solid"/>
                  <a:miter lim="800000"/>
                </a:ln>
                <a:solidFill>
                  <a:srgbClr val="FFFF00"/>
                </a:solidFill>
                <a:effectLst>
                  <a:outerShdw blurRad="50800" algn="tl" rotWithShape="0">
                    <a:srgbClr val="000000"/>
                  </a:outerShdw>
                </a:effectLst>
                <a:latin typeface="IranNastaliq" pitchFamily="18" charset="0"/>
                <a:cs typeface="IranNastaliq" pitchFamily="18" charset="0"/>
              </a:rPr>
              <a:t> استان سمنان</a:t>
            </a:r>
          </a:p>
          <a:p>
            <a:pPr algn="ctr" rtl="1" eaLnBrk="1" fontAlgn="auto" hangingPunct="1">
              <a:spcAft>
                <a:spcPts val="0"/>
              </a:spcAft>
              <a:buFont typeface="Wingdings 2"/>
              <a:buNone/>
              <a:defRPr/>
            </a:pPr>
            <a:r>
              <a:rPr lang="fa-IR" sz="4400" b="1" dirty="0" smtClean="0">
                <a:ln w="12700" cmpd="sng">
                  <a:solidFill>
                    <a:schemeClr val="tx1"/>
                  </a:solidFill>
                  <a:prstDash val="solid"/>
                  <a:miter lim="800000"/>
                </a:ln>
                <a:solidFill>
                  <a:srgbClr val="FF3300"/>
                </a:solidFill>
                <a:effectLst>
                  <a:outerShdw blurRad="50800" algn="tl" rotWithShape="0">
                    <a:srgbClr val="000000"/>
                  </a:outerShdw>
                </a:effectLst>
                <a:latin typeface="IranNastaliq" pitchFamily="18" charset="0"/>
                <a:cs typeface="IranNastaliq" pitchFamily="18" charset="0"/>
              </a:rPr>
              <a:t>آبان </a:t>
            </a:r>
            <a:r>
              <a:rPr lang="fa-IR" sz="2800" b="1" dirty="0" smtClean="0">
                <a:ln w="12700" cmpd="sng">
                  <a:solidFill>
                    <a:schemeClr val="tx1"/>
                  </a:solidFill>
                  <a:prstDash val="solid"/>
                  <a:miter lim="800000"/>
                </a:ln>
                <a:solidFill>
                  <a:srgbClr val="FF3300"/>
                </a:solidFill>
                <a:effectLst>
                  <a:outerShdw blurRad="50800" algn="tl" rotWithShape="0">
                    <a:srgbClr val="000000"/>
                  </a:outerShdw>
                </a:effectLst>
                <a:latin typeface="IranNastaliq" pitchFamily="18" charset="0"/>
                <a:cs typeface="2  Titr" panose="00000700000000000000" pitchFamily="2" charset="-78"/>
              </a:rPr>
              <a:t>1401</a:t>
            </a:r>
            <a:endParaRPr lang="fa-IR" sz="2800" b="1" dirty="0" smtClean="0">
              <a:ln w="12700" cmpd="sng">
                <a:solidFill>
                  <a:schemeClr val="tx1"/>
                </a:solidFill>
                <a:prstDash val="solid"/>
                <a:miter lim="800000"/>
              </a:ln>
              <a:solidFill>
                <a:srgbClr val="FFFF00"/>
              </a:solidFill>
              <a:effectLst>
                <a:outerShdw blurRad="50800" algn="tl" rotWithShape="0">
                  <a:srgbClr val="000000"/>
                </a:outerShdw>
              </a:effectLst>
              <a:latin typeface="IranNastaliq" pitchFamily="18" charset="0"/>
              <a:cs typeface="2  Titr" panose="00000700000000000000" pitchFamily="2" charset="-78"/>
            </a:endParaRPr>
          </a:p>
        </p:txBody>
      </p:sp>
      <p:pic>
        <p:nvPicPr>
          <p:cNvPr id="10" name="Picture 9" descr="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2256" y="2399368"/>
            <a:ext cx="7000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687729"/>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35696" y="188640"/>
            <a:ext cx="5688632" cy="7920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3600" dirty="0" smtClean="0">
                <a:cs typeface="B Titr" panose="00000700000000000000" pitchFamily="2" charset="-78"/>
              </a:rPr>
              <a:t>تلفات شبکه توزیع</a:t>
            </a:r>
            <a:endParaRPr lang="en-US" sz="3600" dirty="0">
              <a:cs typeface="B Titr" panose="00000700000000000000" pitchFamily="2" charset="-78"/>
            </a:endParaRPr>
          </a:p>
        </p:txBody>
      </p:sp>
      <p:pic>
        <p:nvPicPr>
          <p:cNvPr id="3" name="Picture 2"/>
          <p:cNvPicPr>
            <a:picLocks noChangeAspect="1"/>
          </p:cNvPicPr>
          <p:nvPr/>
        </p:nvPicPr>
        <p:blipFill>
          <a:blip r:embed="rId2"/>
          <a:stretch>
            <a:fillRect/>
          </a:stretch>
        </p:blipFill>
        <p:spPr>
          <a:xfrm>
            <a:off x="107504" y="1140662"/>
            <a:ext cx="8856476" cy="5688632"/>
          </a:xfrm>
          <a:prstGeom prst="rect">
            <a:avLst/>
          </a:prstGeom>
        </p:spPr>
      </p:pic>
    </p:spTree>
    <p:extLst>
      <p:ext uri="{BB962C8B-B14F-4D97-AF65-F5344CB8AC3E}">
        <p14:creationId xmlns:p14="http://schemas.microsoft.com/office/powerpoint/2010/main" val="2946157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15616" y="332656"/>
            <a:ext cx="669674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smtClean="0">
                <a:cs typeface="2  Titr" panose="00000700000000000000" pitchFamily="2" charset="-78"/>
              </a:rPr>
              <a:t>توان الکتریکی</a:t>
            </a:r>
            <a:endParaRPr lang="en-US" sz="2400" dirty="0">
              <a:cs typeface="2  Titr" panose="00000700000000000000" pitchFamily="2" charset="-78"/>
            </a:endParaRPr>
          </a:p>
        </p:txBody>
      </p:sp>
      <p:pic>
        <p:nvPicPr>
          <p:cNvPr id="6"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2" name="Picture 1"/>
          <p:cNvPicPr>
            <a:picLocks noChangeAspect="1"/>
          </p:cNvPicPr>
          <p:nvPr/>
        </p:nvPicPr>
        <p:blipFill>
          <a:blip r:embed="rId3"/>
          <a:stretch>
            <a:fillRect/>
          </a:stretch>
        </p:blipFill>
        <p:spPr>
          <a:xfrm>
            <a:off x="436223" y="1569513"/>
            <a:ext cx="5095875" cy="1724025"/>
          </a:xfrm>
          <a:prstGeom prst="rect">
            <a:avLst/>
          </a:prstGeom>
        </p:spPr>
      </p:pic>
      <p:pic>
        <p:nvPicPr>
          <p:cNvPr id="5" name="Picture 4"/>
          <p:cNvPicPr>
            <a:picLocks noChangeAspect="1"/>
          </p:cNvPicPr>
          <p:nvPr/>
        </p:nvPicPr>
        <p:blipFill>
          <a:blip r:embed="rId4"/>
          <a:stretch>
            <a:fillRect/>
          </a:stretch>
        </p:blipFill>
        <p:spPr>
          <a:xfrm>
            <a:off x="6084168" y="1603970"/>
            <a:ext cx="2028825" cy="685800"/>
          </a:xfrm>
          <a:prstGeom prst="rect">
            <a:avLst/>
          </a:prstGeom>
        </p:spPr>
      </p:pic>
      <p:pic>
        <p:nvPicPr>
          <p:cNvPr id="7" name="Picture 6"/>
          <p:cNvPicPr>
            <a:picLocks noChangeAspect="1"/>
          </p:cNvPicPr>
          <p:nvPr/>
        </p:nvPicPr>
        <p:blipFill>
          <a:blip r:embed="rId5"/>
          <a:stretch>
            <a:fillRect/>
          </a:stretch>
        </p:blipFill>
        <p:spPr>
          <a:xfrm>
            <a:off x="466102" y="3933056"/>
            <a:ext cx="3133725" cy="2524125"/>
          </a:xfrm>
          <a:prstGeom prst="rect">
            <a:avLst/>
          </a:prstGeom>
        </p:spPr>
      </p:pic>
      <p:pic>
        <p:nvPicPr>
          <p:cNvPr id="9" name="Picture 8"/>
          <p:cNvPicPr>
            <a:picLocks noChangeAspect="1"/>
          </p:cNvPicPr>
          <p:nvPr/>
        </p:nvPicPr>
        <p:blipFill>
          <a:blip r:embed="rId6"/>
          <a:stretch>
            <a:fillRect/>
          </a:stretch>
        </p:blipFill>
        <p:spPr>
          <a:xfrm>
            <a:off x="4211960" y="3501008"/>
            <a:ext cx="4762500" cy="3190875"/>
          </a:xfrm>
          <a:prstGeom prst="rect">
            <a:avLst/>
          </a:prstGeom>
        </p:spPr>
      </p:pic>
    </p:spTree>
    <p:extLst>
      <p:ext uri="{BB962C8B-B14F-4D97-AF65-F5344CB8AC3E}">
        <p14:creationId xmlns:p14="http://schemas.microsoft.com/office/powerpoint/2010/main" val="2934548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1640" y="476672"/>
            <a:ext cx="7272808" cy="957373"/>
          </a:xfrm>
          <a:prstGeom prst="roundRect">
            <a:avLst/>
          </a:prstGeom>
        </p:spPr>
        <p:style>
          <a:lnRef idx="2">
            <a:schemeClr val="accent6"/>
          </a:lnRef>
          <a:fillRef idx="1">
            <a:schemeClr val="lt1"/>
          </a:fillRef>
          <a:effectRef idx="0">
            <a:schemeClr val="accent6"/>
          </a:effectRef>
          <a:fontRef idx="minor">
            <a:schemeClr val="dk1"/>
          </a:fontRef>
        </p:style>
        <p:txBody>
          <a:bodyPr rtlCol="1" anchor="b"/>
          <a:lstStyle/>
          <a:p>
            <a:pPr algn="ctr" rtl="1" eaLnBrk="1" hangingPunct="1">
              <a:lnSpc>
                <a:spcPct val="150000"/>
              </a:lnSpc>
              <a:defRPr/>
            </a:pPr>
            <a:r>
              <a:rPr lang="fa-IR" sz="4800" dirty="0" smtClean="0">
                <a:ln>
                  <a:solidFill>
                    <a:prstClr val="black"/>
                  </a:solidFill>
                </a:ln>
                <a:solidFill>
                  <a:srgbClr val="FF0000"/>
                </a:solidFill>
                <a:latin typeface="IranNastaliq" pitchFamily="18" charset="0"/>
                <a:cs typeface="B Titr" panose="00000700000000000000" pitchFamily="2" charset="-78"/>
              </a:rPr>
              <a:t>تعاریف توان</a:t>
            </a:r>
            <a:endParaRPr lang="fa-IR" sz="4800" dirty="0">
              <a:ln>
                <a:solidFill>
                  <a:prstClr val="black"/>
                </a:solidFill>
              </a:ln>
              <a:solidFill>
                <a:srgbClr val="FF0000"/>
              </a:solidFill>
              <a:latin typeface="IranNastaliq" pitchFamily="18" charset="0"/>
              <a:cs typeface="B Titr" panose="00000700000000000000" pitchFamily="2" charset="-78"/>
            </a:endParaRPr>
          </a:p>
        </p:txBody>
      </p:sp>
      <p:sp>
        <p:nvSpPr>
          <p:cNvPr id="4" name="Rounded Rectangle 3"/>
          <p:cNvSpPr/>
          <p:nvPr/>
        </p:nvSpPr>
        <p:spPr>
          <a:xfrm>
            <a:off x="539552" y="1844824"/>
            <a:ext cx="8496944" cy="2448272"/>
          </a:xfrm>
          <a:prstGeom prst="roundRect">
            <a:avLst/>
          </a:prstGeom>
        </p:spPr>
        <p:style>
          <a:lnRef idx="2">
            <a:schemeClr val="accent6"/>
          </a:lnRef>
          <a:fillRef idx="1">
            <a:schemeClr val="lt1"/>
          </a:fillRef>
          <a:effectRef idx="0">
            <a:schemeClr val="accent6"/>
          </a:effectRef>
          <a:fontRef idx="minor">
            <a:schemeClr val="dk1"/>
          </a:fontRef>
        </p:style>
        <p:txBody>
          <a:bodyPr rtlCol="1" anchor="t"/>
          <a:lstStyle/>
          <a:p>
            <a:pPr algn="r" rtl="1" eaLnBrk="1" hangingPunct="1">
              <a:lnSpc>
                <a:spcPct val="150000"/>
              </a:lnSpc>
              <a:defRPr/>
            </a:pPr>
            <a:r>
              <a:rPr lang="fa-IR" sz="2800" dirty="0" smtClean="0">
                <a:ln>
                  <a:solidFill>
                    <a:prstClr val="black"/>
                  </a:solidFill>
                </a:ln>
                <a:solidFill>
                  <a:srgbClr val="FF0000"/>
                </a:solidFill>
                <a:latin typeface="IranNastaliq" pitchFamily="18" charset="0"/>
                <a:cs typeface="B Zar" panose="00000400000000000000" pitchFamily="2" charset="-78"/>
              </a:rPr>
              <a:t>توان راکتیو:</a:t>
            </a:r>
          </a:p>
          <a:p>
            <a:pPr algn="r" rtl="1" eaLnBrk="1" hangingPunct="1">
              <a:lnSpc>
                <a:spcPct val="150000"/>
              </a:lnSpc>
              <a:defRPr/>
            </a:pPr>
            <a:r>
              <a:rPr lang="fa-IR" dirty="0" smtClean="0">
                <a:ln>
                  <a:solidFill>
                    <a:prstClr val="black"/>
                  </a:solidFill>
                </a:ln>
                <a:solidFill>
                  <a:srgbClr val="FF0000"/>
                </a:solidFill>
                <a:latin typeface="IranNastaliq" pitchFamily="18" charset="0"/>
                <a:cs typeface="B Zar" panose="00000400000000000000" pitchFamily="2" charset="-78"/>
              </a:rPr>
              <a:t>توانی است که برای ما کاری انجام نمی دهد و تنها بین تولید کننده و مصرف کننده در حال مبادله است که برای عملکر صحیح تجهیزات </a:t>
            </a:r>
            <a:r>
              <a:rPr lang="fa-IR" dirty="0">
                <a:ln>
                  <a:solidFill>
                    <a:prstClr val="black"/>
                  </a:solidFill>
                </a:ln>
                <a:solidFill>
                  <a:srgbClr val="FF0000"/>
                </a:solidFill>
                <a:latin typeface="IranNastaliq" pitchFamily="18" charset="0"/>
                <a:cs typeface="B Zar" panose="00000400000000000000" pitchFamily="2" charset="-78"/>
              </a:rPr>
              <a:t>مختلف از جمله موتورها و ترانسفورماتور ها لازم است (این توان مستقیم استفاده نمی شود ولی برای تبدیل انرژی و انتقال توان لازم </a:t>
            </a:r>
            <a:r>
              <a:rPr lang="fa-IR" dirty="0" smtClean="0">
                <a:ln>
                  <a:solidFill>
                    <a:prstClr val="black"/>
                  </a:solidFill>
                </a:ln>
                <a:solidFill>
                  <a:srgbClr val="FF0000"/>
                </a:solidFill>
                <a:latin typeface="IranNastaliq" pitchFamily="18" charset="0"/>
                <a:cs typeface="B Zar" panose="00000400000000000000" pitchFamily="2" charset="-78"/>
              </a:rPr>
              <a:t>است که باشد که واحد آن (وار) است.</a:t>
            </a:r>
            <a:endParaRPr lang="fa-IR" dirty="0">
              <a:ln>
                <a:solidFill>
                  <a:prstClr val="black"/>
                </a:solidFill>
              </a:ln>
              <a:solidFill>
                <a:srgbClr val="FF0000"/>
              </a:solidFill>
              <a:latin typeface="IranNastaliq" pitchFamily="18" charset="0"/>
              <a:cs typeface="B Zar" panose="00000400000000000000" pitchFamily="2" charset="-78"/>
            </a:endParaRPr>
          </a:p>
        </p:txBody>
      </p:sp>
      <p:sp>
        <p:nvSpPr>
          <p:cNvPr id="5" name="Rounded Rectangle 4"/>
          <p:cNvSpPr/>
          <p:nvPr/>
        </p:nvSpPr>
        <p:spPr>
          <a:xfrm>
            <a:off x="532731" y="4581128"/>
            <a:ext cx="8496944" cy="1872208"/>
          </a:xfrm>
          <a:prstGeom prst="roundRect">
            <a:avLst/>
          </a:prstGeom>
        </p:spPr>
        <p:style>
          <a:lnRef idx="2">
            <a:schemeClr val="accent6"/>
          </a:lnRef>
          <a:fillRef idx="1">
            <a:schemeClr val="lt1"/>
          </a:fillRef>
          <a:effectRef idx="0">
            <a:schemeClr val="accent6"/>
          </a:effectRef>
          <a:fontRef idx="minor">
            <a:schemeClr val="dk1"/>
          </a:fontRef>
        </p:style>
        <p:txBody>
          <a:bodyPr rtlCol="1" anchor="t"/>
          <a:lstStyle/>
          <a:p>
            <a:pPr algn="r" rtl="1" eaLnBrk="1" hangingPunct="1">
              <a:lnSpc>
                <a:spcPct val="150000"/>
              </a:lnSpc>
              <a:defRPr/>
            </a:pPr>
            <a:r>
              <a:rPr lang="fa-IR" sz="2800" dirty="0" smtClean="0">
                <a:ln>
                  <a:solidFill>
                    <a:prstClr val="black"/>
                  </a:solidFill>
                </a:ln>
                <a:solidFill>
                  <a:srgbClr val="FF0000"/>
                </a:solidFill>
                <a:latin typeface="IranNastaliq" pitchFamily="18" charset="0"/>
                <a:cs typeface="B Zar" panose="00000400000000000000" pitchFamily="2" charset="-78"/>
              </a:rPr>
              <a:t>توان اکتیو:</a:t>
            </a:r>
          </a:p>
          <a:p>
            <a:pPr algn="r" rtl="1" eaLnBrk="1" hangingPunct="1">
              <a:lnSpc>
                <a:spcPct val="150000"/>
              </a:lnSpc>
              <a:defRPr/>
            </a:pPr>
            <a:r>
              <a:rPr lang="fa-IR" dirty="0" smtClean="0">
                <a:ln>
                  <a:solidFill>
                    <a:prstClr val="black"/>
                  </a:solidFill>
                </a:ln>
                <a:solidFill>
                  <a:srgbClr val="FF0000"/>
                </a:solidFill>
                <a:latin typeface="IranNastaliq" pitchFamily="18" charset="0"/>
                <a:cs typeface="B Zar" panose="00000400000000000000" pitchFamily="2" charset="-78"/>
              </a:rPr>
              <a:t>توانی است که برای ما کاری انجام می دهد و برای تبدیل انرژی الکتریکی به گرما و مکانیکی به کار میرود. که واحد آن (وات) است</a:t>
            </a:r>
            <a:endParaRPr lang="fa-IR" dirty="0">
              <a:ln>
                <a:solidFill>
                  <a:prstClr val="black"/>
                </a:solidFill>
              </a:ln>
              <a:solidFill>
                <a:srgbClr val="FF0000"/>
              </a:solidFill>
              <a:latin typeface="IranNastaliq" pitchFamily="18" charset="0"/>
              <a:cs typeface="B Zar" panose="00000400000000000000" pitchFamily="2" charset="-78"/>
            </a:endParaRPr>
          </a:p>
        </p:txBody>
      </p:sp>
      <p:pic>
        <p:nvPicPr>
          <p:cNvPr id="6" name="Picture 9" descr="1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0491"/>
            <a:ext cx="5334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gray">
          <a:xfrm>
            <a:off x="-434956" y="1080181"/>
            <a:ext cx="1742358" cy="500128"/>
          </a:xfrm>
          <a:prstGeom prst="rect">
            <a:avLst/>
          </a:prstGeom>
          <a:noFill/>
          <a:ln w="9525">
            <a:noFill/>
            <a:miter lim="800000"/>
            <a:headEnd/>
            <a:tailEnd/>
          </a:ln>
          <a:effectLst/>
        </p:spPr>
        <p:txBody>
          <a:bodyPr anchor="ctr"/>
          <a:lstStyle/>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شرکت توزیع نیروی برق</a:t>
            </a:r>
          </a:p>
          <a:p>
            <a:pPr algn="ctr" rtl="1">
              <a:defRPr/>
            </a:pPr>
            <a:r>
              <a:rPr lang="fa-IR"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rPr>
              <a:t> استان سمنان</a:t>
            </a:r>
            <a:endParaRPr lang="en-US" sz="1600" b="1" kern="0" dirty="0">
              <a:ln>
                <a:solidFill>
                  <a:sysClr val="windowText" lastClr="000000"/>
                </a:solidFill>
              </a:ln>
              <a:solidFill>
                <a:srgbClr val="FFC000"/>
              </a:solidFill>
              <a:effectLst>
                <a:outerShdw blurRad="38100" dist="38100" dir="2700000" algn="tl">
                  <a:srgbClr val="000000">
                    <a:alpha val="43137"/>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4202154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21724</TotalTime>
  <Words>4967</Words>
  <Application>Microsoft Office PowerPoint</Application>
  <PresentationFormat>On-screen Show (4:3)</PresentationFormat>
  <Paragraphs>532</Paragraphs>
  <Slides>65</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65</vt:i4>
      </vt:variant>
    </vt:vector>
  </HeadingPairs>
  <TitlesOfParts>
    <vt:vector size="80" baseType="lpstr">
      <vt:lpstr>Wingdings</vt:lpstr>
      <vt:lpstr>2  Lotus</vt:lpstr>
      <vt:lpstr>Wingdings 2</vt:lpstr>
      <vt:lpstr>Calibri</vt:lpstr>
      <vt:lpstr>IranNastaliq</vt:lpstr>
      <vt:lpstr>Webdings</vt:lpstr>
      <vt:lpstr>2  Titr</vt:lpstr>
      <vt:lpstr>B Titr</vt:lpstr>
      <vt:lpstr>Arial</vt:lpstr>
      <vt:lpstr>2  Zar</vt:lpstr>
      <vt:lpstr>B Zar</vt:lpstr>
      <vt:lpstr>B Nazanin</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بهینه سازی الگوی مصرف برق در ساختمان</dc:title>
  <dc:creator>MRT</dc:creator>
  <cp:lastModifiedBy>Vahid Teimoori</cp:lastModifiedBy>
  <cp:revision>2266</cp:revision>
  <cp:lastPrinted>2022-03-02T05:58:31Z</cp:lastPrinted>
  <dcterms:created xsi:type="dcterms:W3CDTF">2009-04-27T13:42:55Z</dcterms:created>
  <dcterms:modified xsi:type="dcterms:W3CDTF">2022-11-16T07:01:50Z</dcterms:modified>
</cp:coreProperties>
</file>